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457" r:id="rId2"/>
    <p:sldId id="710" r:id="rId3"/>
    <p:sldId id="513" r:id="rId4"/>
    <p:sldId id="549" r:id="rId5"/>
    <p:sldId id="711" r:id="rId6"/>
    <p:sldId id="550" r:id="rId7"/>
    <p:sldId id="714" r:id="rId8"/>
    <p:sldId id="551" r:id="rId9"/>
    <p:sldId id="686" r:id="rId10"/>
    <p:sldId id="704" r:id="rId11"/>
    <p:sldId id="709" r:id="rId12"/>
    <p:sldId id="705" r:id="rId13"/>
    <p:sldId id="690" r:id="rId14"/>
    <p:sldId id="691" r:id="rId15"/>
    <p:sldId id="694" r:id="rId16"/>
    <p:sldId id="695" r:id="rId17"/>
    <p:sldId id="696" r:id="rId18"/>
    <p:sldId id="697" r:id="rId19"/>
    <p:sldId id="698" r:id="rId20"/>
    <p:sldId id="701" r:id="rId21"/>
    <p:sldId id="699" r:id="rId22"/>
    <p:sldId id="543" r:id="rId23"/>
    <p:sldId id="707" r:id="rId24"/>
    <p:sldId id="683" r:id="rId25"/>
    <p:sldId id="685" r:id="rId26"/>
    <p:sldId id="712" r:id="rId27"/>
    <p:sldId id="547" r:id="rId28"/>
    <p:sldId id="715" r:id="rId29"/>
    <p:sldId id="542" r:id="rId30"/>
    <p:sldId id="713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63AA3-F2B4-40A4-9A6D-52AAABD1034C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3840C-2561-4097-97EB-9536B4BCD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26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418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3865D-529E-4149-87CA-3FD42775131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098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3865D-529E-4149-87CA-3FD42775131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958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3865D-529E-4149-87CA-3FD42775131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360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3865D-529E-4149-87CA-3FD42775131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029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3865D-529E-4149-87CA-3FD42775131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159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3865D-529E-4149-87CA-3FD42775131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730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3840C-2561-4097-97EB-9536B4BCD84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299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3840C-2561-4097-97EB-9536B4BCD84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75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3840C-2561-4097-97EB-9536B4BCD84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76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3840C-2561-4097-97EB-9536B4BCD84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06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3840C-2561-4097-97EB-9536B4BCD8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440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3840C-2561-4097-97EB-9536B4BCD84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414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3840C-2561-4097-97EB-9536B4BCD84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4613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3840C-2561-4097-97EB-9536B4BCD84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168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3840C-2561-4097-97EB-9536B4BCD84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664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3840C-2561-4097-97EB-9536B4BCD8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515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3840C-2561-4097-97EB-9536B4BCD8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048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3840C-2561-4097-97EB-9536B4BCD8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67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3840C-2561-4097-97EB-9536B4BCD8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515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3865D-529E-4149-87CA-3FD42775131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34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3865D-529E-4149-87CA-3FD42775131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76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3865D-529E-4149-87CA-3FD42775131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34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F2EE7-008D-467D-95FA-0FD423659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E6D1E2-4FF1-4ACF-BAD6-8CB1F186D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801CA6-2D08-4076-A04D-E986133C7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4A13-1B1B-4CEE-9506-C66F77694597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6AE6F-04BC-4255-B4D9-7245D68C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760BD0-C40E-49F1-9E63-48943F2F7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22A-76BD-476D-8856-CA6A7190B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642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EDF0-E4B0-4872-844B-DBF3D1091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D9FED5-1250-439F-8DB2-2DE085B6F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638F2C-7C6B-4B99-B0CE-BB59ABEF6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4A13-1B1B-4CEE-9506-C66F77694597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A4E193-D8C9-4B81-B826-4A541F884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BF240-E2BF-406C-8D6F-938E477E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22A-76BD-476D-8856-CA6A7190B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98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766C10-740F-45F1-AA7A-6C1032E927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9A805B-9E41-456F-B54C-F2F9141AE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165E9A-A4C3-4A5F-9ECE-6EB116BF1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4A13-1B1B-4CEE-9506-C66F77694597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12FB2-AD55-42D9-9BF0-C32EAB493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9FD8FF-A944-49E7-8F96-D98869EF6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22A-76BD-476D-8856-CA6A7190B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713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4"/>
          <p:cNvSpPr>
            <a:spLocks noGrp="1"/>
          </p:cNvSpPr>
          <p:nvPr>
            <p:ph type="body" sz="quarter" idx="15" hasCustomPrompt="1"/>
          </p:nvPr>
        </p:nvSpPr>
        <p:spPr>
          <a:xfrm>
            <a:off x="625091" y="862044"/>
            <a:ext cx="10789149" cy="1538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ko-KR" altLang="en-US" sz="1000" b="0" i="0" u="none" strike="noStrike" kern="0" cap="none" spc="0" normalizeH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>
                <a:solidFill>
                  <a:srgbClr val="292929"/>
                </a:solidFill>
                <a:latin typeface="맑은 고딕" pitchFamily="50" charset="-127"/>
                <a:ea typeface="맑은 고딕" pitchFamily="50" charset="-127"/>
                <a:cs typeface="Segoe UI" pitchFamily="34" charset="0"/>
              </a:rPr>
              <a:t>Name of Sub-function/Market</a:t>
            </a:r>
            <a:endParaRPr lang="en-GB" altLang="ko-KR">
              <a:solidFill>
                <a:srgbClr val="292929"/>
              </a:solidFill>
              <a:latin typeface="맑은 고딕" pitchFamily="50" charset="-127"/>
              <a:ea typeface="맑은 고딕" pitchFamily="50" charset="-127"/>
              <a:cs typeface="Segoe UI" pitchFamily="34" charset="0"/>
            </a:endParaRPr>
          </a:p>
        </p:txBody>
      </p:sp>
      <p:sp>
        <p:nvSpPr>
          <p:cNvPr id="12" name="텍스트 개체 틀 5"/>
          <p:cNvSpPr>
            <a:spLocks noGrp="1"/>
          </p:cNvSpPr>
          <p:nvPr>
            <p:ph type="body" sz="quarter" idx="16" hasCustomPrompt="1"/>
          </p:nvPr>
        </p:nvSpPr>
        <p:spPr>
          <a:xfrm>
            <a:off x="625091" y="692696"/>
            <a:ext cx="10789149" cy="1538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ko-KR" altLang="en-US" sz="1000" b="1" i="0" u="none" strike="noStrike" kern="0" cap="none" spc="0" normalizeH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>
                <a:solidFill>
                  <a:srgbClr val="292929"/>
                </a:solidFill>
                <a:latin typeface="맑은 고딕" pitchFamily="50" charset="-127"/>
                <a:ea typeface="맑은 고딕" pitchFamily="50" charset="-127"/>
                <a:cs typeface="Segoe UI" pitchFamily="34" charset="0"/>
              </a:rPr>
              <a:t>Name of Function/Region</a:t>
            </a:r>
            <a:endParaRPr lang="en-GB" altLang="ko-KR">
              <a:solidFill>
                <a:srgbClr val="292929"/>
              </a:solidFill>
              <a:latin typeface="맑은 고딕" pitchFamily="50" charset="-127"/>
              <a:ea typeface="맑은 고딕" pitchFamily="50" charset="-127"/>
              <a:cs typeface="Segoe UI" pitchFamily="34" charset="0"/>
            </a:endParaRPr>
          </a:p>
        </p:txBody>
      </p:sp>
      <p:sp>
        <p:nvSpPr>
          <p:cNvPr id="15" name="텍스트 개체 틀 1"/>
          <p:cNvSpPr>
            <a:spLocks noGrp="1"/>
          </p:cNvSpPr>
          <p:nvPr>
            <p:ph type="body" sz="quarter" idx="11" hasCustomPrompt="1"/>
          </p:nvPr>
        </p:nvSpPr>
        <p:spPr>
          <a:xfrm>
            <a:off x="625092" y="1907758"/>
            <a:ext cx="10789152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ko-KR" altLang="en-US" sz="3600" b="1" i="0" u="none" strike="noStrike" kern="0" cap="none" spc="-10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제목은 맑은고딕 </a:t>
            </a:r>
            <a:r>
              <a:rPr lang="en-US" altLang="ko-KR"/>
              <a:t>36pt B</a:t>
            </a:r>
            <a:r>
              <a:rPr lang="ko-KR" altLang="en-US"/>
              <a:t>를 </a:t>
            </a:r>
            <a:br>
              <a:rPr lang="en-US" altLang="ko-KR"/>
            </a:br>
            <a:r>
              <a:rPr lang="ko-KR" altLang="en-US"/>
              <a:t>사용합니다 </a:t>
            </a:r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625092" y="3076817"/>
            <a:ext cx="10789152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ko-KR" altLang="en-US" sz="2400" b="0" i="0" u="none" strike="noStrike" kern="0" cap="none" spc="-100" normalizeH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소제목은 맑은고딕 </a:t>
            </a:r>
            <a:r>
              <a:rPr lang="en-US" altLang="ko-KR"/>
              <a:t>24pt</a:t>
            </a:r>
            <a:r>
              <a:rPr lang="ko-KR" altLang="en-US"/>
              <a:t>를 사용합니다 </a:t>
            </a:r>
          </a:p>
        </p:txBody>
      </p:sp>
      <p:sp>
        <p:nvSpPr>
          <p:cNvPr id="17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624115" y="3615293"/>
            <a:ext cx="212875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ko-KR" altLang="en-US" sz="1600" b="0" i="0" u="none" strike="noStrike" kern="0" cap="none" spc="0" normalizeH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0000</a:t>
            </a:r>
            <a:r>
              <a:rPr lang="ko-KR" altLang="en-US"/>
              <a:t>년 </a:t>
            </a:r>
            <a:r>
              <a:rPr lang="en-US" altLang="ko-KR"/>
              <a:t>00</a:t>
            </a:r>
            <a:r>
              <a:rPr lang="ko-KR" altLang="en-US"/>
              <a:t>월 </a:t>
            </a:r>
            <a:r>
              <a:rPr lang="en-US" altLang="ko-KR"/>
              <a:t>00</a:t>
            </a:r>
            <a:r>
              <a:rPr lang="ko-KR" altLang="en-US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175855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 userDrawn="1"/>
        </p:nvGrpSpPr>
        <p:grpSpPr>
          <a:xfrm>
            <a:off x="335076" y="0"/>
            <a:ext cx="11521846" cy="637622"/>
            <a:chOff x="272024" y="0"/>
            <a:chExt cx="9360000" cy="637622"/>
          </a:xfrm>
        </p:grpSpPr>
        <p:sp>
          <p:nvSpPr>
            <p:cNvPr id="22" name="양쪽 모서리가 둥근 사각형 21"/>
            <p:cNvSpPr/>
            <p:nvPr userDrawn="1"/>
          </p:nvSpPr>
          <p:spPr>
            <a:xfrm>
              <a:off x="272388" y="8467"/>
              <a:ext cx="9359636" cy="629155"/>
            </a:xfrm>
            <a:prstGeom prst="round2SameRect">
              <a:avLst>
                <a:gd name="adj1" fmla="val 0"/>
                <a:gd name="adj2" fmla="val 12698"/>
              </a:avLst>
            </a:prstGeom>
            <a:gradFill>
              <a:gsLst>
                <a:gs pos="0">
                  <a:srgbClr val="DEDEDE"/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</a:gradFill>
            <a:ln w="127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400" spc="-1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 userDrawn="1"/>
          </p:nvSpPr>
          <p:spPr>
            <a:xfrm>
              <a:off x="272024" y="0"/>
              <a:ext cx="9360000" cy="39600"/>
            </a:xfrm>
            <a:prstGeom prst="rect">
              <a:avLst/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400" spc="-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직선 연결선 1"/>
          <p:cNvCxnSpPr/>
          <p:nvPr userDrawn="1"/>
        </p:nvCxnSpPr>
        <p:spPr>
          <a:xfrm>
            <a:off x="422098" y="6471098"/>
            <a:ext cx="1134585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3997" y="287031"/>
            <a:ext cx="4964235" cy="255371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>
              <a:buNone/>
              <a:defRPr sz="1800" b="1" spc="-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/>
              <a:t>1.1.1 </a:t>
            </a:r>
            <a:r>
              <a:rPr lang="ko-KR" altLang="en-US" dirty="0"/>
              <a:t>소제목 맑은 고딕 </a:t>
            </a:r>
            <a:r>
              <a:rPr lang="en-US" altLang="ko-KR" dirty="0"/>
              <a:t>18pt Bold</a:t>
            </a:r>
            <a:endParaRPr lang="ko-KR" altLang="en-US" dirty="0"/>
          </a:p>
        </p:txBody>
      </p:sp>
      <p:sp>
        <p:nvSpPr>
          <p:cNvPr id="25" name="텍스트 개체 틀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44980" y="334377"/>
            <a:ext cx="4962283" cy="208024"/>
          </a:xfrm>
          <a:prstGeom prst="rect">
            <a:avLst/>
          </a:prstGeom>
        </p:spPr>
        <p:txBody>
          <a:bodyPr lIns="0" tIns="0" rIns="0" bIns="0"/>
          <a:lstStyle>
            <a:lvl1pPr marL="179388" indent="-179388" algn="r">
              <a:buClr>
                <a:schemeClr val="accent1"/>
              </a:buClr>
              <a:buFont typeface="Arial" pitchFamily="34" charset="0"/>
              <a:buNone/>
              <a:defRPr sz="1400" b="0" spc="-1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1.1 </a:t>
            </a:r>
            <a:r>
              <a:rPr lang="ko-KR" altLang="en-US"/>
              <a:t>중제목 맑은 고딕 </a:t>
            </a:r>
            <a:r>
              <a:rPr lang="en-US" altLang="ko-KR"/>
              <a:t>14pt</a:t>
            </a:r>
            <a:endParaRPr lang="ko-KR" altLang="en-US"/>
          </a:p>
        </p:txBody>
      </p:sp>
      <p:sp>
        <p:nvSpPr>
          <p:cNvPr id="16" name="텍스트 개체 틀 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99928" y="663305"/>
            <a:ext cx="10990191" cy="253467"/>
          </a:xfrm>
          <a:prstGeom prst="rect">
            <a:avLst/>
          </a:prstGeom>
        </p:spPr>
        <p:txBody>
          <a:bodyPr lIns="0" tIns="0" rIns="0" bIns="0" anchor="t" anchorCtr="0"/>
          <a:lstStyle>
            <a:lvl1pPr marL="179388" indent="-179388">
              <a:buClr>
                <a:schemeClr val="tx1">
                  <a:lumMod val="85000"/>
                  <a:lumOff val="15000"/>
                </a:schemeClr>
              </a:buClr>
              <a:buFont typeface="Arial" pitchFamily="34" charset="0"/>
              <a:buChar char="•"/>
              <a:defRPr sz="1600" b="1" spc="-1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1.1.1.1 </a:t>
            </a:r>
            <a:r>
              <a:rPr lang="ko-KR" altLang="en-US"/>
              <a:t>세부제목은 맑은 고딕 </a:t>
            </a:r>
            <a:r>
              <a:rPr lang="en-US" altLang="ko-KR"/>
              <a:t>16pt Bold</a:t>
            </a:r>
            <a:r>
              <a:rPr lang="ko-KR" altLang="en-US"/>
              <a:t>를 사용합니다</a:t>
            </a:r>
            <a:endParaRPr lang="en-US" altLang="ko-KR"/>
          </a:p>
        </p:txBody>
      </p:sp>
      <p:sp>
        <p:nvSpPr>
          <p:cNvPr id="18" name="텍스트 개체 틀 4"/>
          <p:cNvSpPr>
            <a:spLocks noGrp="1"/>
          </p:cNvSpPr>
          <p:nvPr userDrawn="1">
            <p:ph type="body" sz="quarter" idx="13"/>
          </p:nvPr>
        </p:nvSpPr>
        <p:spPr>
          <a:xfrm>
            <a:off x="599928" y="960727"/>
            <a:ext cx="10990191" cy="547200"/>
          </a:xfrm>
          <a:prstGeom prst="rect">
            <a:avLst/>
          </a:prstGeom>
        </p:spPr>
        <p:txBody>
          <a:bodyPr wrap="square" lIns="180000" tIns="0" rIns="0" bIns="0"/>
          <a:lstStyle>
            <a:lvl1pPr marL="0" indent="0" latinLnBrk="0">
              <a:lnSpc>
                <a:spcPct val="90000"/>
              </a:lnSpc>
              <a:spcBef>
                <a:spcPts val="0"/>
              </a:spcBef>
              <a:buNone/>
              <a:defRPr lang="en-US" altLang="ko-KR" sz="1400" b="0" kern="1200" spc="-1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pc="-100" baseline="0"/>
            </a:lvl2pPr>
            <a:lvl3pPr>
              <a:defRPr spc="-100" baseline="0"/>
            </a:lvl3pPr>
            <a:lvl4pPr>
              <a:defRPr spc="-100" baseline="0"/>
            </a:lvl4pPr>
            <a:lvl5pPr>
              <a:defRPr spc="-100" baseline="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</p:txBody>
      </p:sp>
      <p:sp>
        <p:nvSpPr>
          <p:cNvPr id="20" name="텍스트 개체 틀 5"/>
          <p:cNvSpPr>
            <a:spLocks noGrp="1"/>
          </p:cNvSpPr>
          <p:nvPr userDrawn="1">
            <p:ph type="body" sz="quarter" idx="14"/>
          </p:nvPr>
        </p:nvSpPr>
        <p:spPr>
          <a:xfrm>
            <a:off x="599928" y="1585913"/>
            <a:ext cx="10990191" cy="223200"/>
          </a:xfrm>
          <a:prstGeom prst="rect">
            <a:avLst/>
          </a:prstGeom>
        </p:spPr>
        <p:txBody>
          <a:bodyPr lIns="0" tIns="0" rIns="0" bIns="0"/>
          <a:lstStyle>
            <a:lvl1pPr marL="179388" indent="-179388">
              <a:buFontTx/>
              <a:buBlip>
                <a:blip r:embed="rId2"/>
              </a:buBlip>
              <a:defRPr sz="1400" b="1" spc="-100" baseline="0"/>
            </a:lvl1pPr>
            <a:lvl2pPr>
              <a:defRPr spc="-100" baseline="0"/>
            </a:lvl2pPr>
            <a:lvl3pPr>
              <a:defRPr spc="-100" baseline="0"/>
            </a:lvl3pPr>
            <a:lvl4pPr>
              <a:defRPr spc="-100" baseline="0"/>
            </a:lvl4pPr>
            <a:lvl5pPr>
              <a:defRPr spc="-100" baseline="0"/>
            </a:lvl5pPr>
          </a:lstStyle>
          <a:p>
            <a:pPr lvl="0"/>
            <a:r>
              <a:rPr lang="ko-KR" altLang="en-US"/>
              <a:t>마스터 텍스트 스타일을 편집합니다</a:t>
            </a:r>
            <a:endParaRPr lang="en-US" altLang="ko-KR"/>
          </a:p>
          <a:p>
            <a:pPr lvl="0"/>
            <a:endParaRPr lang="ko-KR" altLang="en-US"/>
          </a:p>
        </p:txBody>
      </p:sp>
      <p:sp>
        <p:nvSpPr>
          <p:cNvPr id="21" name="텍스트 개체 틀 6"/>
          <p:cNvSpPr>
            <a:spLocks noGrp="1"/>
          </p:cNvSpPr>
          <p:nvPr userDrawn="1">
            <p:ph type="body" sz="quarter" idx="15"/>
          </p:nvPr>
        </p:nvSpPr>
        <p:spPr>
          <a:xfrm>
            <a:off x="599928" y="1844675"/>
            <a:ext cx="10990191" cy="4532313"/>
          </a:xfrm>
          <a:prstGeom prst="rect">
            <a:avLst/>
          </a:prstGeom>
        </p:spPr>
        <p:txBody>
          <a:bodyPr lIns="0" tIns="0" rIns="0" bIns="0"/>
          <a:lstStyle>
            <a:lvl1pPr marL="314325" indent="-134938">
              <a:buFont typeface="Arial" pitchFamily="34" charset="0"/>
              <a:buChar char="•"/>
              <a:defRPr sz="1200" b="0" spc="-100" baseline="0"/>
            </a:lvl1pPr>
            <a:lvl2pPr marL="447675" indent="-125413">
              <a:defRPr sz="1200" spc="-100" baseline="0"/>
            </a:lvl2pPr>
            <a:lvl3pPr>
              <a:defRPr spc="-100" baseline="0"/>
            </a:lvl3pPr>
            <a:lvl4pPr>
              <a:defRPr spc="-100" baseline="0"/>
            </a:lvl4pPr>
            <a:lvl5pPr>
              <a:defRPr spc="-100" baseline="0"/>
            </a:lvl5pPr>
          </a:lstStyle>
          <a:p>
            <a:pPr lvl="0"/>
            <a:r>
              <a:rPr lang="ko-KR" altLang="en-US"/>
              <a:t>마스터 텍스트 스타일을 편집합니다</a:t>
            </a:r>
            <a:endParaRPr lang="en-US" altLang="ko-KR"/>
          </a:p>
          <a:p>
            <a:pPr lvl="1"/>
            <a:r>
              <a:rPr lang="ko-KR" altLang="en-US"/>
              <a:t>둘째수준</a:t>
            </a:r>
            <a:endParaRPr lang="en-US" altLang="ko-KR"/>
          </a:p>
          <a:p>
            <a:pPr lvl="0"/>
            <a:endParaRPr lang="ko-KR" altLang="en-US"/>
          </a:p>
        </p:txBody>
      </p:sp>
      <p:sp>
        <p:nvSpPr>
          <p:cNvPr id="17" name="텍스트 개체 틀 7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745802" y="95549"/>
            <a:ext cx="4961461" cy="227225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500" b="1" kern="1200" spc="-1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1. </a:t>
            </a:r>
            <a:r>
              <a:rPr lang="ko-KR" altLang="en-US"/>
              <a:t>대제목 맑은 고딕 </a:t>
            </a:r>
            <a:r>
              <a:rPr lang="en-US" altLang="ko-KR"/>
              <a:t>15pt Bold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5909242" y="6593727"/>
            <a:ext cx="373500" cy="1692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E958D18D-F60F-478C-9076-B979C2268E8B}" type="slidenum">
              <a:rPr kumimoji="0" lang="ko-KR" altLang="en-US" sz="11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en-US" altLang="ko-KR" sz="1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/50</a:t>
            </a:r>
            <a:endParaRPr kumimoji="0" lang="ko-KR" altLang="en-US" sz="10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4628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835694" y="3343441"/>
            <a:ext cx="4520611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3880013" y="2752050"/>
            <a:ext cx="4431972" cy="431800"/>
          </a:xfrm>
          <a:prstGeom prst="rect">
            <a:avLst/>
          </a:prstGeom>
        </p:spPr>
        <p:txBody>
          <a:bodyPr lIns="0" tIns="0" rIns="0" bIns="0"/>
          <a:lstStyle>
            <a:lvl1pPr algn="ctr">
              <a:buNone/>
              <a:defRPr sz="2800" b="0" spc="-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감사합니다</a:t>
            </a:r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-977" y="0"/>
            <a:ext cx="12192000" cy="0"/>
          </a:xfrm>
          <a:prstGeom prst="line">
            <a:avLst/>
          </a:prstGeom>
          <a:noFill/>
          <a:ln w="28575" cap="flat" cmpd="sng" algn="ctr">
            <a:solidFill>
              <a:schemeClr val="accent4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778424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ire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2005713"/>
              </p:ext>
            </p:extLst>
          </p:nvPr>
        </p:nvGraphicFramePr>
        <p:xfrm>
          <a:off x="143340" y="839585"/>
          <a:ext cx="8256917" cy="57598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56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5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latin typeface="나눔고딕" pitchFamily="50" charset="-127"/>
                          <a:ea typeface="나눔고딕" pitchFamily="50" charset="-127"/>
                        </a:rPr>
                        <a:t>Wireframe</a:t>
                      </a:r>
                      <a:endParaRPr lang="ko-KR" altLang="en-US" sz="105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121938" marR="121938" marT="45795" marB="45795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8206">
                <a:tc>
                  <a:txBody>
                    <a:bodyPr/>
                    <a:lstStyle/>
                    <a:p>
                      <a:pPr algn="ctr" latinLnBrk="1"/>
                      <a:endParaRPr lang="ko-KR" altLang="en-US" sz="105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121938" marR="121938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75418957"/>
              </p:ext>
            </p:extLst>
          </p:nvPr>
        </p:nvGraphicFramePr>
        <p:xfrm>
          <a:off x="8577506" y="837536"/>
          <a:ext cx="3469278" cy="57617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9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latin typeface="나눔고딕" pitchFamily="50" charset="-127"/>
                          <a:ea typeface="나눔고딕" pitchFamily="50" charset="-127"/>
                        </a:rPr>
                        <a:t>Description</a:t>
                      </a:r>
                      <a:endParaRPr lang="ko-KR" altLang="en-US" sz="105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121938" marR="121938" marT="45795" marB="45795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0167">
                <a:tc>
                  <a:txBody>
                    <a:bodyPr/>
                    <a:lstStyle/>
                    <a:p>
                      <a:pPr algn="ctr" latinLnBrk="1"/>
                      <a:endParaRPr lang="ko-KR" altLang="en-US" sz="105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121938" marR="121938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슬라이드 번호 개체 틀 13"/>
          <p:cNvSpPr txBox="1">
            <a:spLocks/>
          </p:cNvSpPr>
          <p:nvPr userDrawn="1"/>
        </p:nvSpPr>
        <p:spPr>
          <a:xfrm>
            <a:off x="11808007" y="6614116"/>
            <a:ext cx="314509" cy="215444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kumimoji="1" lang="ko-KR" altLang="en-US" sz="800" kern="1200" baseline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itchFamily="18" charset="-127"/>
                <a:ea typeface="Yoon 윤고딕 520_TT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110A8B2-0428-441F-AB0A-5DA445CBEF76}" type="slidenum">
              <a:rPr lang="en-US" altLang="ko-KR" sz="800" smtClean="0">
                <a:latin typeface="나눔고딕" pitchFamily="50" charset="-127"/>
                <a:ea typeface="나눔고딕" pitchFamily="50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ko-KR" sz="80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양쪽 모서리가 둥근 사각형 21">
            <a:extLst>
              <a:ext uri="{FF2B5EF4-FFF2-40B4-BE49-F238E27FC236}">
                <a16:creationId xmlns:a16="http://schemas.microsoft.com/office/drawing/2014/main" id="{C5FDB162-5D15-47FB-9574-5210336BB359}"/>
              </a:ext>
            </a:extLst>
          </p:cNvPr>
          <p:cNvSpPr/>
          <p:nvPr userDrawn="1"/>
        </p:nvSpPr>
        <p:spPr>
          <a:xfrm>
            <a:off x="335524" y="8467"/>
            <a:ext cx="11521398" cy="629155"/>
          </a:xfrm>
          <a:prstGeom prst="round2SameRect">
            <a:avLst>
              <a:gd name="adj1" fmla="val 0"/>
              <a:gd name="adj2" fmla="val 12698"/>
            </a:avLst>
          </a:prstGeom>
          <a:gradFill>
            <a:gsLst>
              <a:gs pos="0">
                <a:srgbClr val="DEDEDE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 w="127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400" spc="-100" dirty="0">
              <a:solidFill>
                <a:schemeClr val="tx1"/>
              </a:solidFill>
            </a:endParaRPr>
          </a:p>
        </p:txBody>
      </p:sp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C43AFE98-EBB1-472B-AA58-6E87D8BDAD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997" y="287031"/>
            <a:ext cx="4964235" cy="255371"/>
          </a:xfrm>
          <a:prstGeom prst="rect">
            <a:avLst/>
          </a:prstGeom>
        </p:spPr>
        <p:txBody>
          <a:bodyPr lIns="0" tIns="0" rIns="0" bIns="0">
            <a:scene3d>
              <a:camera prst="orthographicFront"/>
              <a:lightRig rig="threePt" dir="t"/>
            </a:scene3d>
            <a:sp3d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>
              <a:buNone/>
              <a:defRPr sz="1800" b="1" spc="-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/>
              <a:t>1.1.1 </a:t>
            </a:r>
            <a:r>
              <a:rPr lang="ko-KR" altLang="en-US" dirty="0"/>
              <a:t>소제목 맑은 고딕 </a:t>
            </a:r>
            <a:r>
              <a:rPr lang="en-US" altLang="ko-KR" dirty="0"/>
              <a:t>18pt Bold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52444A-9445-4C4B-A3CF-5E965B62BC9A}"/>
              </a:ext>
            </a:extLst>
          </p:cNvPr>
          <p:cNvSpPr/>
          <p:nvPr userDrawn="1"/>
        </p:nvSpPr>
        <p:spPr>
          <a:xfrm>
            <a:off x="335076" y="0"/>
            <a:ext cx="11521846" cy="3960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400" spc="-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669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8EE89-700C-4A7E-8B56-4C3D0B45D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A377C7-DCF3-4A59-85F5-670C59500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2F9EC2-6DBE-4AFD-82E0-77088D3F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4A13-1B1B-4CEE-9506-C66F77694597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6252C5-E53A-435F-9BBC-6E5805C0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12F0C-878B-444D-951B-48BB00243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22A-76BD-476D-8856-CA6A7190B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601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BC771-7EDA-4E0B-A2F5-89DC7DBD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8A9F77-C6A5-4015-A49B-07F36F2FB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25A812-40B3-4B5E-877A-2314C6BB6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4A13-1B1B-4CEE-9506-C66F77694597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CB7D67-A864-4A28-8CD7-CFA45018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D4E20F-84F1-451D-AB16-0D2BC0F07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22A-76BD-476D-8856-CA6A7190B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504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F13CA-2357-4A2D-BEB8-FF64D829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971332-61A7-457B-B6CA-77BF63A91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C91A23-1F1B-4ED9-AAB7-F70879611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62C102-BFCF-4723-A68D-82B53AD2B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4A13-1B1B-4CEE-9506-C66F77694597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53F90F-A627-41F0-A223-700C78A34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C2650C-4277-46BE-9ED3-DE36C23A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22A-76BD-476D-8856-CA6A7190B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965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F479E-D0BE-4E69-B9BB-CBF6A637B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37125C-C3D9-40A6-B1A6-DEAE855AD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4559B2-FF9D-44E9-88B0-D4BF37A29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94C5FB-90DC-466A-BFB1-9A39E5E781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77011E-25E6-4241-881A-27823B1E04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C534DB-9BC5-4BAF-83FF-713FDCBAA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4A13-1B1B-4CEE-9506-C66F77694597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40607C0-0C0F-44DB-BA0A-7DE222A99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4EAFFF-C7B6-4F0E-92D5-A77B71984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22A-76BD-476D-8856-CA6A7190B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84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ADC6B-D7B6-4661-82E5-F86E271D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6B344C-127B-4E8D-8FF3-EEF060BEA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4A13-1B1B-4CEE-9506-C66F77694597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1FDC60-762E-4555-AEB8-C51ECC0F1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A9F503-F70F-491B-8715-878DA0ADF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22A-76BD-476D-8856-CA6A7190B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30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094DE2-3C95-48D3-8DAA-92FAFC062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4A13-1B1B-4CEE-9506-C66F77694597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DDC60F-F27A-4FEB-9419-362DA01EA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386DCC-1A31-4ABD-AF54-97081F83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22A-76BD-476D-8856-CA6A7190B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81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B156D-4BA4-4610-9E17-839D744F5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87D4FB-EFA6-4E89-B561-CA8F0B080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35FDC5-1800-4C58-A2B6-A37202F4A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4B6D7C-D64D-4CC5-BF17-715926ACC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4A13-1B1B-4CEE-9506-C66F77694597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5CA70E-E712-436A-A528-43D42807C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B5A4AC-62D7-4DC1-AADC-F2A8A41D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22A-76BD-476D-8856-CA6A7190B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075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14F83-DC29-4357-AA9D-8940DC98E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2ADCA8-DED0-43A0-8B0A-D7A1D52936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E24514-3E60-41D6-A72E-E3FEABF3F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3073E-233A-4FB2-91A0-D4CA4A58F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4A13-1B1B-4CEE-9506-C66F77694597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1051C2-E4FB-43BE-88B3-49A222CE1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C20555-F101-4DDE-9F7A-786C93C40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22A-76BD-476D-8856-CA6A7190B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244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E97D051-43B8-4AB6-B81D-F26B50E5B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F83E53-1F2A-46E7-BE6F-74FFB264D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54BCBE-476C-4BDF-A360-B02B0819F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54A13-1B1B-4CEE-9506-C66F77694597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93149E-2764-44D5-A110-BD42737CF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1AA28-78AF-4D15-9D61-CDE6C32C2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C822A-76BD-476D-8856-CA6A7190B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238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58.238.215.197:8080/stream" TargetMode="Externa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hyperlink" Target="http://52.89.132.32:8080/capdesign/main" TargetMode="External"/><Relationship Id="rId4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forums/viewtopic.php?p=1321864#p1321864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hani.co.kr/arti/society/society_general/714542.html" TargetMode="External"/><Relationship Id="rId4" Type="http://schemas.openxmlformats.org/officeDocument/2006/relationships/hyperlink" Target="https://www.raspberrypi.org/forums/viewtopic.php?t=10326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e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5"/>
          </p:nvPr>
        </p:nvSpPr>
        <p:spPr>
          <a:xfrm>
            <a:off x="1215879" y="862044"/>
            <a:ext cx="10789149" cy="15388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6"/>
          </p:nvPr>
        </p:nvSpPr>
        <p:spPr>
          <a:xfrm>
            <a:off x="1215879" y="692696"/>
            <a:ext cx="10789149" cy="153888"/>
          </a:xfrm>
        </p:spPr>
        <p:txBody>
          <a:bodyPr/>
          <a:lstStyle/>
          <a:p>
            <a:r>
              <a:rPr lang="en-US" altLang="ko-KR"/>
              <a:t>2018 </a:t>
            </a:r>
            <a:r>
              <a:rPr lang="ko-KR" altLang="en-US"/>
              <a:t>컴퓨터공학과 졸업작품전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>
          <a:xfrm>
            <a:off x="1651600" y="1907758"/>
            <a:ext cx="8764782" cy="1107996"/>
          </a:xfrm>
        </p:spPr>
        <p:txBody>
          <a:bodyPr/>
          <a:lstStyle/>
          <a:p>
            <a:r>
              <a:rPr lang="en-US" altLang="ko-KR" dirty="0"/>
              <a:t>AWS,  </a:t>
            </a:r>
            <a:r>
              <a:rPr lang="ko-KR" altLang="en-US" dirty="0" err="1"/>
              <a:t>라즈베리</a:t>
            </a:r>
            <a:r>
              <a:rPr lang="ko-KR" altLang="en-US" dirty="0"/>
              <a:t> 파이와 </a:t>
            </a:r>
            <a:r>
              <a:rPr lang="ko-KR" altLang="en-US" dirty="0" err="1"/>
              <a:t>아두이노를</a:t>
            </a:r>
            <a:r>
              <a:rPr lang="ko-KR" altLang="en-US" dirty="0"/>
              <a:t> 이용한 </a:t>
            </a:r>
            <a:r>
              <a:rPr lang="en-US" altLang="ko-KR" dirty="0"/>
              <a:t>IoT </a:t>
            </a:r>
            <a:r>
              <a:rPr lang="ko-KR" altLang="en-US" dirty="0"/>
              <a:t>관제모니터링 시스템 개발</a:t>
            </a:r>
            <a:endParaRPr lang="en-US" altLang="ko-KR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1711002" y="3789041"/>
            <a:ext cx="1729333" cy="246221"/>
          </a:xfrm>
        </p:spPr>
        <p:txBody>
          <a:bodyPr/>
          <a:lstStyle/>
          <a:p>
            <a:r>
              <a:rPr lang="en-US" altLang="ko-KR" dirty="0"/>
              <a:t>2018. 10. 29 </a:t>
            </a:r>
            <a:endParaRPr lang="ko-KR" altLang="en-US" dirty="0"/>
          </a:p>
        </p:txBody>
      </p:sp>
      <p:pic>
        <p:nvPicPr>
          <p:cNvPr id="16" name="그림 15" descr="47.png"/>
          <p:cNvPicPr>
            <a:picLocks/>
          </p:cNvPicPr>
          <p:nvPr/>
        </p:nvPicPr>
        <p:blipFill>
          <a:blip r:embed="rId3" cstate="screen">
            <a:lum bright="-10000" contrast="-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51601" y="1648087"/>
            <a:ext cx="118800" cy="118800"/>
          </a:xfrm>
          <a:prstGeom prst="rect">
            <a:avLst/>
          </a:prstGeom>
        </p:spPr>
      </p:pic>
      <p:pic>
        <p:nvPicPr>
          <p:cNvPr id="17" name="그림 16" descr="47.png"/>
          <p:cNvPicPr>
            <a:picLocks/>
          </p:cNvPicPr>
          <p:nvPr/>
        </p:nvPicPr>
        <p:blipFill>
          <a:blip r:embed="rId3" cstate="screen">
            <a:lum bright="-10000" contrast="-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24539" y="1648087"/>
            <a:ext cx="118800" cy="118800"/>
          </a:xfrm>
          <a:prstGeom prst="rect">
            <a:avLst/>
          </a:prstGeom>
        </p:spPr>
      </p:pic>
      <p:pic>
        <p:nvPicPr>
          <p:cNvPr id="18" name="그림 17" descr="47.png"/>
          <p:cNvPicPr>
            <a:picLocks/>
          </p:cNvPicPr>
          <p:nvPr/>
        </p:nvPicPr>
        <p:blipFill>
          <a:blip r:embed="rId3" cstate="screen">
            <a:lum bright="-10000" contrast="-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88070" y="1648087"/>
            <a:ext cx="118800" cy="118800"/>
          </a:xfrm>
          <a:prstGeom prst="rect">
            <a:avLst/>
          </a:prstGeom>
        </p:spPr>
      </p:pic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D1C37F91-DF94-4C81-8ED1-6FB23ADDDCD7}"/>
              </a:ext>
            </a:extLst>
          </p:cNvPr>
          <p:cNvSpPr txBox="1">
            <a:spLocks/>
          </p:cNvSpPr>
          <p:nvPr/>
        </p:nvSpPr>
        <p:spPr>
          <a:xfrm>
            <a:off x="7963270" y="5029465"/>
            <a:ext cx="3569607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ko-KR" altLang="en-US" sz="1600" b="0" i="0" u="none" strike="noStrike" kern="0" cap="none" spc="0" normalizeH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Segoe UI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지도 교수 </a:t>
            </a:r>
            <a:r>
              <a:rPr lang="en-US" altLang="ko-KR" b="1" dirty="0"/>
              <a:t>: </a:t>
            </a:r>
            <a:r>
              <a:rPr lang="ko-KR" altLang="en-US" b="1" dirty="0"/>
              <a:t>황희정 교수님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201333602 </a:t>
            </a:r>
            <a:r>
              <a:rPr lang="ko-KR" altLang="en-US" dirty="0"/>
              <a:t>컴퓨터공학과</a:t>
            </a:r>
            <a:r>
              <a:rPr lang="en-US" dirty="0"/>
              <a:t> </a:t>
            </a:r>
            <a:r>
              <a:rPr lang="ko-KR" altLang="en-US" dirty="0" err="1"/>
              <a:t>최호영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팀장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201233543 </a:t>
            </a:r>
            <a:r>
              <a:rPr lang="ko-KR" altLang="en-US" dirty="0"/>
              <a:t>컴퓨터공학과 </a:t>
            </a:r>
            <a:r>
              <a:rPr lang="ko-KR" altLang="en-US" dirty="0" err="1"/>
              <a:t>전효인</a:t>
            </a:r>
            <a:r>
              <a:rPr lang="ko-KR" altLang="en-US" dirty="0"/>
              <a:t> </a:t>
            </a:r>
            <a:r>
              <a:rPr lang="en-US" altLang="ko-KR" dirty="0"/>
              <a:t>(IPP)</a:t>
            </a:r>
          </a:p>
          <a:p>
            <a:endParaRPr lang="en-US" dirty="0"/>
          </a:p>
        </p:txBody>
      </p:sp>
      <p:pic>
        <p:nvPicPr>
          <p:cNvPr id="1026" name="Picture 2" descr="ê°ì²ëì ëí ì´ë¯¸ì§ ê²ìê²°ê³¼">
            <a:extLst>
              <a:ext uri="{FF2B5EF4-FFF2-40B4-BE49-F238E27FC236}">
                <a16:creationId xmlns:a16="http://schemas.microsoft.com/office/drawing/2014/main" id="{BE3349BA-9ECF-43B5-8A05-4B620AE96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4" y="247215"/>
            <a:ext cx="1058905" cy="104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/>
          <a:lstStyle/>
          <a:p>
            <a:r>
              <a:rPr lang="en-US" altLang="ko-KR" dirty="0"/>
              <a:t>5.  </a:t>
            </a:r>
            <a:r>
              <a:rPr lang="ko-KR" altLang="en-US"/>
              <a:t>메뉴 구조도 </a:t>
            </a:r>
            <a:r>
              <a:rPr lang="en-US" altLang="ko-KR"/>
              <a:t>–  </a:t>
            </a:r>
            <a:r>
              <a:rPr lang="ko-KR" altLang="en-US"/>
              <a:t>로그인 </a:t>
            </a:r>
            <a:r>
              <a:rPr lang="en-US" altLang="ko-KR"/>
              <a:t>/ </a:t>
            </a:r>
            <a:r>
              <a:rPr lang="ko-KR" altLang="en-US"/>
              <a:t>메인 </a:t>
            </a:r>
            <a:r>
              <a:rPr lang="en-US" altLang="ko-KR"/>
              <a:t>, Room1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571319" y="782023"/>
            <a:ext cx="9217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400" b="1" dirty="0" err="1"/>
              <a:t>Gachon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SmartHome</a:t>
            </a:r>
            <a:r>
              <a:rPr lang="en-US" altLang="ko-KR" sz="1400" b="1" dirty="0"/>
              <a:t> System </a:t>
            </a:r>
            <a:r>
              <a:rPr lang="ko-KR" altLang="en-US" sz="1400" b="1" dirty="0"/>
              <a:t>메뉴 구조도</a:t>
            </a:r>
          </a:p>
        </p:txBody>
      </p:sp>
      <p:sp>
        <p:nvSpPr>
          <p:cNvPr id="7" name="AutoShape 6" descr="ì¨ëê³ ë¡ê³ ì ëí ì´ë¯¸ì§ ê²ìê²°ê³¼">
            <a:extLst>
              <a:ext uri="{FF2B5EF4-FFF2-40B4-BE49-F238E27FC236}">
                <a16:creationId xmlns:a16="http://schemas.microsoft.com/office/drawing/2014/main" id="{F0647337-FF53-42DC-AD2F-E8699CF1E1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6ABEBC-63F9-41CC-AF1F-5F8EFC527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349"/>
            <a:ext cx="12192000" cy="22849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21C0A7-0067-478E-BEB8-02EB99864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31578"/>
            <a:ext cx="12192000" cy="12656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A25721-802D-4DE4-BF9C-CDDC1258ECC3}"/>
              </a:ext>
            </a:extLst>
          </p:cNvPr>
          <p:cNvSpPr txBox="1"/>
          <p:nvPr/>
        </p:nvSpPr>
        <p:spPr>
          <a:xfrm>
            <a:off x="571319" y="1372167"/>
            <a:ext cx="9217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로그인 </a:t>
            </a:r>
            <a:r>
              <a:rPr lang="en-US" altLang="ko-KR" sz="1600" b="1" dirty="0"/>
              <a:t>/ </a:t>
            </a:r>
            <a:r>
              <a:rPr lang="ko-KR" altLang="en-US" sz="1600" b="1" dirty="0"/>
              <a:t>메인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B32C-7473-4D23-B48F-446B01B44A79}"/>
              </a:ext>
            </a:extLst>
          </p:cNvPr>
          <p:cNvSpPr txBox="1"/>
          <p:nvPr/>
        </p:nvSpPr>
        <p:spPr>
          <a:xfrm>
            <a:off x="571319" y="4239266"/>
            <a:ext cx="9217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600" b="1" dirty="0"/>
              <a:t>2. Room 1 ~ 5 (</a:t>
            </a:r>
            <a:r>
              <a:rPr lang="ko-KR" altLang="en-US" sz="1600" b="1" dirty="0"/>
              <a:t>동일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22274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/>
          <a:lstStyle/>
          <a:p>
            <a:r>
              <a:rPr lang="en-US" altLang="ko-KR" dirty="0"/>
              <a:t>5.  </a:t>
            </a:r>
            <a:r>
              <a:rPr lang="ko-KR" altLang="en-US" dirty="0"/>
              <a:t>자료 흐름도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52A3F7D-565D-44C9-8B1F-7AC177608800}"/>
              </a:ext>
            </a:extLst>
          </p:cNvPr>
          <p:cNvSpPr/>
          <p:nvPr/>
        </p:nvSpPr>
        <p:spPr>
          <a:xfrm>
            <a:off x="684109" y="2745982"/>
            <a:ext cx="1458701" cy="12968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+mj-lt"/>
              </a:rPr>
              <a:t>3. </a:t>
            </a:r>
            <a:r>
              <a:rPr lang="ko-KR" altLang="en-US">
                <a:solidFill>
                  <a:schemeClr val="tx1"/>
                </a:solidFill>
                <a:latin typeface="+mj-lt"/>
              </a:rPr>
              <a:t>센서 값 수집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3670DD6-7FDB-4AF8-AD4B-D63505C92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286541"/>
              </p:ext>
            </p:extLst>
          </p:nvPr>
        </p:nvGraphicFramePr>
        <p:xfrm>
          <a:off x="3361891" y="1733014"/>
          <a:ext cx="136581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810">
                  <a:extLst>
                    <a:ext uri="{9D8B030D-6E8A-4147-A177-3AD203B41FA5}">
                      <a16:colId xmlns:a16="http://schemas.microsoft.com/office/drawing/2014/main" val="3767756253"/>
                    </a:ext>
                  </a:extLst>
                </a:gridCol>
              </a:tblGrid>
              <a:tr h="5026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센서 값 </a:t>
                      </a:r>
                      <a:endParaRPr lang="en-US" altLang="ko-KR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(DynamoDB)</a:t>
                      </a:r>
                      <a:endParaRPr lang="ko-KR" altLang="en-US" sz="1600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40371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CB50785C-5BB7-4D77-BBC0-F088494E1C9F}"/>
              </a:ext>
            </a:extLst>
          </p:cNvPr>
          <p:cNvSpPr/>
          <p:nvPr/>
        </p:nvSpPr>
        <p:spPr>
          <a:xfrm>
            <a:off x="10141272" y="3026285"/>
            <a:ext cx="1366619" cy="685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j-lt"/>
              </a:rPr>
              <a:t>사용자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C6A57A6-0D22-4602-962B-6FDDAD9196DD}"/>
              </a:ext>
            </a:extLst>
          </p:cNvPr>
          <p:cNvSpPr/>
          <p:nvPr/>
        </p:nvSpPr>
        <p:spPr>
          <a:xfrm>
            <a:off x="7041142" y="2167398"/>
            <a:ext cx="1682595" cy="157216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lt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+mj-lt"/>
              </a:rPr>
              <a:t>센서 정보 요청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041234DD-C35A-447D-AC2C-F4C5179B6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894407"/>
              </p:ext>
            </p:extLst>
          </p:nvPr>
        </p:nvGraphicFramePr>
        <p:xfrm>
          <a:off x="3584121" y="4513220"/>
          <a:ext cx="20351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188">
                  <a:extLst>
                    <a:ext uri="{9D8B030D-6E8A-4147-A177-3AD203B41FA5}">
                      <a16:colId xmlns:a16="http://schemas.microsoft.com/office/drawing/2014/main" val="3767756253"/>
                    </a:ext>
                  </a:extLst>
                </a:gridCol>
              </a:tblGrid>
              <a:tr h="363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센서 값 </a:t>
                      </a:r>
                      <a:r>
                        <a:rPr lang="en-US" altLang="ko-KR" sz="1600" b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600" b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회원정보</a:t>
                      </a:r>
                      <a:r>
                        <a:rPr lang="en-US" altLang="ko-KR" sz="1600" b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 (</a:t>
                      </a:r>
                      <a:r>
                        <a:rPr lang="en-US" altLang="ko-KR" sz="1600" b="0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Mysql</a:t>
                      </a:r>
                      <a:r>
                        <a:rPr lang="en-US" altLang="ko-KR" sz="1600" b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)</a:t>
                      </a:r>
                      <a:r>
                        <a:rPr lang="ko-KR" altLang="en-US" sz="1600" b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403717"/>
                  </a:ext>
                </a:extLst>
              </a:tr>
            </a:tbl>
          </a:graphicData>
        </a:graphic>
      </p:graphicFrame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7BDEFA1-E8E0-46BE-8E1B-863163E89BB6}"/>
              </a:ext>
            </a:extLst>
          </p:cNvPr>
          <p:cNvCxnSpPr>
            <a:cxnSpLocks/>
            <a:stCxn id="8" idx="2"/>
            <a:endCxn id="33" idx="0"/>
          </p:cNvCxnSpPr>
          <p:nvPr/>
        </p:nvCxnSpPr>
        <p:spPr>
          <a:xfrm>
            <a:off x="4044796" y="2312134"/>
            <a:ext cx="556919" cy="22010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E0E36FD-940D-44E4-A439-B76E8C34A748}"/>
              </a:ext>
            </a:extLst>
          </p:cNvPr>
          <p:cNvCxnSpPr>
            <a:cxnSpLocks/>
            <a:stCxn id="5" idx="7"/>
            <a:endCxn id="8" idx="1"/>
          </p:cNvCxnSpPr>
          <p:nvPr/>
        </p:nvCxnSpPr>
        <p:spPr>
          <a:xfrm flipV="1">
            <a:off x="1929188" y="2022574"/>
            <a:ext cx="1432703" cy="9133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ACB8925-220B-44A4-9BF0-852748E2923E}"/>
              </a:ext>
            </a:extLst>
          </p:cNvPr>
          <p:cNvSpPr txBox="1"/>
          <p:nvPr/>
        </p:nvSpPr>
        <p:spPr>
          <a:xfrm rot="19636076">
            <a:off x="1880802" y="1977234"/>
            <a:ext cx="166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센서 값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EC4EBED-6267-4040-BEF6-8E95266DC709}"/>
              </a:ext>
            </a:extLst>
          </p:cNvPr>
          <p:cNvSpPr txBox="1"/>
          <p:nvPr/>
        </p:nvSpPr>
        <p:spPr>
          <a:xfrm>
            <a:off x="3461711" y="3372779"/>
            <a:ext cx="1166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센서 값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4595E32-5BE3-49FE-BA94-A54E3C7EB298}"/>
              </a:ext>
            </a:extLst>
          </p:cNvPr>
          <p:cNvSpPr txBox="1"/>
          <p:nvPr/>
        </p:nvSpPr>
        <p:spPr>
          <a:xfrm>
            <a:off x="9347839" y="4044004"/>
            <a:ext cx="143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로그인 정보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2EA2DB8-A93C-49F7-8F98-61FA1B3A66F0}"/>
              </a:ext>
            </a:extLst>
          </p:cNvPr>
          <p:cNvSpPr txBox="1"/>
          <p:nvPr/>
        </p:nvSpPr>
        <p:spPr>
          <a:xfrm>
            <a:off x="8905773" y="2521396"/>
            <a:ext cx="143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방별 센서 값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51B2EB5-AD0F-46AD-A562-2329ABD4DAB2}"/>
              </a:ext>
            </a:extLst>
          </p:cNvPr>
          <p:cNvCxnSpPr>
            <a:cxnSpLocks/>
          </p:cNvCxnSpPr>
          <p:nvPr/>
        </p:nvCxnSpPr>
        <p:spPr>
          <a:xfrm flipV="1">
            <a:off x="5479431" y="3298308"/>
            <a:ext cx="1503680" cy="10402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4282E27C-471C-4E8D-AD7B-0E16A4587B03}"/>
              </a:ext>
            </a:extLst>
          </p:cNvPr>
          <p:cNvSpPr txBox="1"/>
          <p:nvPr/>
        </p:nvSpPr>
        <p:spPr>
          <a:xfrm>
            <a:off x="6086669" y="4682368"/>
            <a:ext cx="1580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로그인 정보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E2BEBC4-AF59-4CA5-8075-33F4A02BB661}"/>
              </a:ext>
            </a:extLst>
          </p:cNvPr>
          <p:cNvSpPr txBox="1"/>
          <p:nvPr/>
        </p:nvSpPr>
        <p:spPr>
          <a:xfrm>
            <a:off x="6116114" y="3864344"/>
            <a:ext cx="1166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센서 값 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9B8B90F4-46FF-4DD7-818D-7B414E7E7363}"/>
              </a:ext>
            </a:extLst>
          </p:cNvPr>
          <p:cNvSpPr/>
          <p:nvPr/>
        </p:nvSpPr>
        <p:spPr>
          <a:xfrm>
            <a:off x="7590287" y="4259874"/>
            <a:ext cx="1608287" cy="14639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+mj-lt"/>
              </a:rPr>
              <a:t>1. </a:t>
            </a:r>
            <a:r>
              <a:rPr lang="ko-KR" altLang="en-US">
                <a:solidFill>
                  <a:schemeClr val="tx1"/>
                </a:solidFill>
                <a:latin typeface="+mj-lt"/>
              </a:rPr>
              <a:t>로그인 </a:t>
            </a:r>
          </a:p>
        </p:txBody>
      </p:sp>
      <p:cxnSp>
        <p:nvCxnSpPr>
          <p:cNvPr id="4125" name="직선 화살표 연결선 4124">
            <a:extLst>
              <a:ext uri="{FF2B5EF4-FFF2-40B4-BE49-F238E27FC236}">
                <a16:creationId xmlns:a16="http://schemas.microsoft.com/office/drawing/2014/main" id="{E513EE89-FC18-45B8-BFD7-B01B19F1A674}"/>
              </a:ext>
            </a:extLst>
          </p:cNvPr>
          <p:cNvCxnSpPr>
            <a:cxnSpLocks/>
          </p:cNvCxnSpPr>
          <p:nvPr/>
        </p:nvCxnSpPr>
        <p:spPr>
          <a:xfrm flipV="1">
            <a:off x="9022909" y="3711333"/>
            <a:ext cx="969098" cy="67122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2F2C559C-9747-475F-AEAE-1A43BA30C53C}"/>
              </a:ext>
            </a:extLst>
          </p:cNvPr>
          <p:cNvCxnSpPr>
            <a:cxnSpLocks/>
          </p:cNvCxnSpPr>
          <p:nvPr/>
        </p:nvCxnSpPr>
        <p:spPr>
          <a:xfrm flipV="1">
            <a:off x="5981022" y="5176478"/>
            <a:ext cx="1436351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3B48B222-F680-48F8-9EB8-755D3064D4F8}"/>
              </a:ext>
            </a:extLst>
          </p:cNvPr>
          <p:cNvCxnSpPr>
            <a:cxnSpLocks/>
          </p:cNvCxnSpPr>
          <p:nvPr/>
        </p:nvCxnSpPr>
        <p:spPr>
          <a:xfrm flipH="1">
            <a:off x="5310786" y="2991504"/>
            <a:ext cx="1535029" cy="10512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329F03D-E258-435A-BA57-E591B37F5507}"/>
              </a:ext>
            </a:extLst>
          </p:cNvPr>
          <p:cNvSpPr txBox="1"/>
          <p:nvPr/>
        </p:nvSpPr>
        <p:spPr>
          <a:xfrm>
            <a:off x="5169064" y="3148231"/>
            <a:ext cx="1580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요청 정보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D41DF0-A838-48A1-BDE7-1B9411EE9B39}"/>
              </a:ext>
            </a:extLst>
          </p:cNvPr>
          <p:cNvCxnSpPr>
            <a:cxnSpLocks/>
          </p:cNvCxnSpPr>
          <p:nvPr/>
        </p:nvCxnSpPr>
        <p:spPr>
          <a:xfrm>
            <a:off x="8873002" y="2933412"/>
            <a:ext cx="1119005" cy="21482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62E5E3-D7DF-47D8-8E38-81D118FAC432}"/>
              </a:ext>
            </a:extLst>
          </p:cNvPr>
          <p:cNvSpPr txBox="1"/>
          <p:nvPr/>
        </p:nvSpPr>
        <p:spPr>
          <a:xfrm>
            <a:off x="571319" y="782023"/>
            <a:ext cx="9217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400" b="1" dirty="0" err="1"/>
              <a:t>Gachon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SmartHome</a:t>
            </a:r>
            <a:r>
              <a:rPr lang="en-US" altLang="ko-KR" sz="1400" b="1" dirty="0"/>
              <a:t> </a:t>
            </a:r>
            <a:r>
              <a:rPr lang="en-US" altLang="ko-KR" sz="1400" b="1"/>
              <a:t>System </a:t>
            </a:r>
            <a:r>
              <a:rPr lang="ko-KR" altLang="en-US" sz="1400" b="1"/>
              <a:t>자료 흐름도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67820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/>
          <a:lstStyle/>
          <a:p>
            <a:r>
              <a:rPr lang="en-US" altLang="ko-KR" dirty="0"/>
              <a:t>6.  </a:t>
            </a:r>
            <a:r>
              <a:rPr lang="ko-KR" altLang="en-US" dirty="0"/>
              <a:t>프로그램 </a:t>
            </a:r>
            <a:r>
              <a:rPr lang="ko-KR" altLang="en-US" dirty="0" err="1"/>
              <a:t>목록표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571319" y="782023"/>
            <a:ext cx="9217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400" b="1" dirty="0" err="1"/>
              <a:t>Gachon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SmartHome</a:t>
            </a:r>
            <a:r>
              <a:rPr lang="en-US" altLang="ko-KR" sz="1400" b="1" dirty="0"/>
              <a:t> System </a:t>
            </a:r>
            <a:r>
              <a:rPr lang="ko-KR" altLang="en-US" sz="1400" b="1" dirty="0"/>
              <a:t>프로그램 </a:t>
            </a:r>
            <a:r>
              <a:rPr lang="ko-KR" altLang="en-US" sz="1400" b="1" dirty="0" err="1"/>
              <a:t>목록표</a:t>
            </a:r>
            <a:endParaRPr lang="ko-KR" altLang="en-US" sz="1400" b="1" dirty="0"/>
          </a:p>
        </p:txBody>
      </p:sp>
      <p:sp>
        <p:nvSpPr>
          <p:cNvPr id="50" name="화살표: 위쪽/아래쪽 49">
            <a:extLst>
              <a:ext uri="{FF2B5EF4-FFF2-40B4-BE49-F238E27FC236}">
                <a16:creationId xmlns:a16="http://schemas.microsoft.com/office/drawing/2014/main" id="{AD60C558-2199-4320-9C95-72D103FFC445}"/>
              </a:ext>
            </a:extLst>
          </p:cNvPr>
          <p:cNvSpPr/>
          <p:nvPr/>
        </p:nvSpPr>
        <p:spPr bwMode="auto">
          <a:xfrm rot="2694894">
            <a:off x="7748324" y="4615985"/>
            <a:ext cx="360050" cy="947997"/>
          </a:xfrm>
          <a:prstGeom prst="upDownArrow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AutoShape 6" descr="ì¨ëê³ ë¡ê³ ì ëí ì´ë¯¸ì§ ê²ìê²°ê³¼">
            <a:extLst>
              <a:ext uri="{FF2B5EF4-FFF2-40B4-BE49-F238E27FC236}">
                <a16:creationId xmlns:a16="http://schemas.microsoft.com/office/drawing/2014/main" id="{F0647337-FF53-42DC-AD2F-E8699CF1E1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69D7F9-D5CC-44AD-968C-7B023BE8D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1328737"/>
            <a:ext cx="109251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94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386693-27E7-464F-AC3D-F01E9F32574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0" y="1463363"/>
            <a:ext cx="7495200" cy="4215600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209806"/>
              </p:ext>
            </p:extLst>
          </p:nvPr>
        </p:nvGraphicFramePr>
        <p:xfrm>
          <a:off x="8627129" y="1225638"/>
          <a:ext cx="3357725" cy="2509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9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로그인 페이지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01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[form] ID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 폼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02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[form] PASSWORD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 폼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03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btn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로그인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(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DB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조회 후 메인으로 이동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04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05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06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07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08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09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11</a:t>
                      </a:r>
                      <a:endParaRPr lang="ko-KR" altLang="en-US" sz="90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설명선 1 24">
            <a:extLst>
              <a:ext uri="{FF2B5EF4-FFF2-40B4-BE49-F238E27FC236}">
                <a16:creationId xmlns:a16="http://schemas.microsoft.com/office/drawing/2014/main" id="{9666E53A-5AB9-47C3-B6CF-F64AB68E981D}"/>
              </a:ext>
            </a:extLst>
          </p:cNvPr>
          <p:cNvSpPr/>
          <p:nvPr/>
        </p:nvSpPr>
        <p:spPr>
          <a:xfrm>
            <a:off x="5686645" y="1806113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357390"/>
              <a:gd name="adj4" fmla="val -85266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설명선 1 24">
            <a:extLst>
              <a:ext uri="{FF2B5EF4-FFF2-40B4-BE49-F238E27FC236}">
                <a16:creationId xmlns:a16="http://schemas.microsoft.com/office/drawing/2014/main" id="{D00F6B59-3793-4A58-ACE0-FCAE998FEDE5}"/>
              </a:ext>
            </a:extLst>
          </p:cNvPr>
          <p:cNvSpPr/>
          <p:nvPr/>
        </p:nvSpPr>
        <p:spPr>
          <a:xfrm>
            <a:off x="6688049" y="2233444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357390"/>
              <a:gd name="adj4" fmla="val -85266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설명선 1 24">
            <a:extLst>
              <a:ext uri="{FF2B5EF4-FFF2-40B4-BE49-F238E27FC236}">
                <a16:creationId xmlns:a16="http://schemas.microsoft.com/office/drawing/2014/main" id="{80AF6AE5-6F0F-43CF-B447-0FE3C3B93E20}"/>
              </a:ext>
            </a:extLst>
          </p:cNvPr>
          <p:cNvSpPr/>
          <p:nvPr/>
        </p:nvSpPr>
        <p:spPr>
          <a:xfrm>
            <a:off x="7460664" y="2825854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357390"/>
              <a:gd name="adj4" fmla="val -85266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텍스트 개체 틀 1">
            <a:extLst>
              <a:ext uri="{FF2B5EF4-FFF2-40B4-BE49-F238E27FC236}">
                <a16:creationId xmlns:a16="http://schemas.microsoft.com/office/drawing/2014/main" id="{2ABA4BA1-2403-49D8-91BB-B96C8CA50A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/>
          <a:lstStyle/>
          <a:p>
            <a:r>
              <a:rPr lang="en-US" altLang="ko-KR" dirty="0"/>
              <a:t>7.  </a:t>
            </a:r>
            <a:r>
              <a:rPr lang="ko-KR" altLang="en-US" dirty="0"/>
              <a:t>와이어프레임</a:t>
            </a:r>
            <a:r>
              <a:rPr lang="en-US" altLang="ko-KR" dirty="0"/>
              <a:t>(</a:t>
            </a:r>
            <a:r>
              <a:rPr lang="ko-KR" altLang="en-US" dirty="0"/>
              <a:t>카카오로 새로 하나 그리기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3985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177CEA-3662-43EE-B610-7C9FA9678C8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0" y="1463362"/>
            <a:ext cx="7495267" cy="4215600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56035"/>
              </p:ext>
            </p:extLst>
          </p:nvPr>
        </p:nvGraphicFramePr>
        <p:xfrm>
          <a:off x="8627129" y="1234519"/>
          <a:ext cx="3357725" cy="264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9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메인 페이지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01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[menu]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메뉴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선택시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이동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02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[menu]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알림 및 관리 메뉴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회원관리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공지사항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로그아웃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03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[menu] 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소메뉴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04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[canvas]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센서 데이터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값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그래프 표시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05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[canvas]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통계 그래프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실시간 업데이트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06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[text]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각 센서 데이터별 상태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07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[checkbox]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선택지별 상태 변경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08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img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날씨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09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11</a:t>
                      </a:r>
                      <a:endParaRPr lang="ko-KR" altLang="en-US" sz="90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설명선 1 24">
            <a:extLst>
              <a:ext uri="{FF2B5EF4-FFF2-40B4-BE49-F238E27FC236}">
                <a16:creationId xmlns:a16="http://schemas.microsoft.com/office/drawing/2014/main" id="{9666E53A-5AB9-47C3-B6CF-F64AB68E981D}"/>
              </a:ext>
            </a:extLst>
          </p:cNvPr>
          <p:cNvSpPr/>
          <p:nvPr/>
        </p:nvSpPr>
        <p:spPr>
          <a:xfrm>
            <a:off x="3450016" y="856273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357390"/>
              <a:gd name="adj4" fmla="val -85266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설명선 1 24">
            <a:extLst>
              <a:ext uri="{FF2B5EF4-FFF2-40B4-BE49-F238E27FC236}">
                <a16:creationId xmlns:a16="http://schemas.microsoft.com/office/drawing/2014/main" id="{D00F6B59-3793-4A58-ACE0-FCAE998FEDE5}"/>
              </a:ext>
            </a:extLst>
          </p:cNvPr>
          <p:cNvSpPr/>
          <p:nvPr/>
        </p:nvSpPr>
        <p:spPr>
          <a:xfrm flipH="1">
            <a:off x="5095782" y="890708"/>
            <a:ext cx="225104" cy="216024"/>
          </a:xfrm>
          <a:prstGeom prst="borderCallout1">
            <a:avLst>
              <a:gd name="adj1" fmla="val 52008"/>
              <a:gd name="adj2" fmla="val -2286"/>
              <a:gd name="adj3" fmla="val 357390"/>
              <a:gd name="adj4" fmla="val -85266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설명선 1 24">
            <a:extLst>
              <a:ext uri="{FF2B5EF4-FFF2-40B4-BE49-F238E27FC236}">
                <a16:creationId xmlns:a16="http://schemas.microsoft.com/office/drawing/2014/main" id="{E2E2AE7C-4120-4899-99D7-63E2F44E33DB}"/>
              </a:ext>
            </a:extLst>
          </p:cNvPr>
          <p:cNvSpPr/>
          <p:nvPr/>
        </p:nvSpPr>
        <p:spPr>
          <a:xfrm>
            <a:off x="4879758" y="1841959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357390"/>
              <a:gd name="adj4" fmla="val -85266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설명선 1 24">
            <a:extLst>
              <a:ext uri="{FF2B5EF4-FFF2-40B4-BE49-F238E27FC236}">
                <a16:creationId xmlns:a16="http://schemas.microsoft.com/office/drawing/2014/main" id="{32E90228-B0F6-4EB6-9D21-9B2CCEF276E7}"/>
              </a:ext>
            </a:extLst>
          </p:cNvPr>
          <p:cNvSpPr/>
          <p:nvPr/>
        </p:nvSpPr>
        <p:spPr>
          <a:xfrm>
            <a:off x="4879758" y="3351976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357390"/>
              <a:gd name="adj4" fmla="val -85266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설명선 1 24">
            <a:extLst>
              <a:ext uri="{FF2B5EF4-FFF2-40B4-BE49-F238E27FC236}">
                <a16:creationId xmlns:a16="http://schemas.microsoft.com/office/drawing/2014/main" id="{80AF6AE5-6F0F-43CF-B447-0FE3C3B93E20}"/>
              </a:ext>
            </a:extLst>
          </p:cNvPr>
          <p:cNvSpPr/>
          <p:nvPr/>
        </p:nvSpPr>
        <p:spPr>
          <a:xfrm>
            <a:off x="4103481" y="1220785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357390"/>
              <a:gd name="adj4" fmla="val -85266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설명선 1 24">
            <a:extLst>
              <a:ext uri="{FF2B5EF4-FFF2-40B4-BE49-F238E27FC236}">
                <a16:creationId xmlns:a16="http://schemas.microsoft.com/office/drawing/2014/main" id="{F58163D1-23E5-4B1E-B93B-0D235F812050}"/>
              </a:ext>
            </a:extLst>
          </p:cNvPr>
          <p:cNvSpPr/>
          <p:nvPr/>
        </p:nvSpPr>
        <p:spPr>
          <a:xfrm>
            <a:off x="6988208" y="3170739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357390"/>
              <a:gd name="adj4" fmla="val -85266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설명선 1 24">
            <a:extLst>
              <a:ext uri="{FF2B5EF4-FFF2-40B4-BE49-F238E27FC236}">
                <a16:creationId xmlns:a16="http://schemas.microsoft.com/office/drawing/2014/main" id="{ED92CB37-EC1C-456F-A33A-191E0D2220EB}"/>
              </a:ext>
            </a:extLst>
          </p:cNvPr>
          <p:cNvSpPr/>
          <p:nvPr/>
        </p:nvSpPr>
        <p:spPr>
          <a:xfrm flipH="1">
            <a:off x="5095782" y="1603342"/>
            <a:ext cx="225104" cy="216024"/>
          </a:xfrm>
          <a:prstGeom prst="borderCallout1">
            <a:avLst>
              <a:gd name="adj1" fmla="val 52008"/>
              <a:gd name="adj2" fmla="val -2286"/>
              <a:gd name="adj3" fmla="val 357390"/>
              <a:gd name="adj4" fmla="val -85266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F22513F9-6D0F-43F5-9854-308D482CEB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/>
          <a:lstStyle/>
          <a:p>
            <a:r>
              <a:rPr lang="en-US" altLang="ko-KR" dirty="0"/>
              <a:t>7.  </a:t>
            </a:r>
            <a:r>
              <a:rPr lang="ko-KR" altLang="en-US" dirty="0"/>
              <a:t>와이어프레임</a:t>
            </a:r>
          </a:p>
        </p:txBody>
      </p:sp>
      <p:sp>
        <p:nvSpPr>
          <p:cNvPr id="18" name="설명선 1 24">
            <a:extLst>
              <a:ext uri="{FF2B5EF4-FFF2-40B4-BE49-F238E27FC236}">
                <a16:creationId xmlns:a16="http://schemas.microsoft.com/office/drawing/2014/main" id="{88C02CF8-0C9A-4C9D-BC7F-0A5769A4F743}"/>
              </a:ext>
            </a:extLst>
          </p:cNvPr>
          <p:cNvSpPr/>
          <p:nvPr/>
        </p:nvSpPr>
        <p:spPr>
          <a:xfrm flipH="1">
            <a:off x="4221815" y="4107059"/>
            <a:ext cx="225104" cy="216024"/>
          </a:xfrm>
          <a:prstGeom prst="borderCallout1">
            <a:avLst>
              <a:gd name="adj1" fmla="val 52008"/>
              <a:gd name="adj2" fmla="val -2286"/>
              <a:gd name="adj3" fmla="val 357390"/>
              <a:gd name="adj4" fmla="val -85266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696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177CEA-3662-43EE-B610-7C9FA9678C8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0" y="1463362"/>
            <a:ext cx="7495267" cy="4215600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59119"/>
              </p:ext>
            </p:extLst>
          </p:nvPr>
        </p:nvGraphicFramePr>
        <p:xfrm>
          <a:off x="8627129" y="1234513"/>
          <a:ext cx="3357725" cy="2509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9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회원관리 페이지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01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[table]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 목록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02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btn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수정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(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회원정보 수정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03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btn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삭제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회원정보 삭제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04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btn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신규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회원정보 등록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05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[form]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 정보 폼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06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07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08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09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11</a:t>
                      </a:r>
                      <a:endParaRPr lang="ko-KR" altLang="en-US" sz="90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설명선 1 24">
            <a:extLst>
              <a:ext uri="{FF2B5EF4-FFF2-40B4-BE49-F238E27FC236}">
                <a16:creationId xmlns:a16="http://schemas.microsoft.com/office/drawing/2014/main" id="{9666E53A-5AB9-47C3-B6CF-F64AB68E981D}"/>
              </a:ext>
            </a:extLst>
          </p:cNvPr>
          <p:cNvSpPr/>
          <p:nvPr/>
        </p:nvSpPr>
        <p:spPr>
          <a:xfrm>
            <a:off x="3499319" y="1739347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357390"/>
              <a:gd name="adj4" fmla="val -85266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설명선 1 24">
            <a:extLst>
              <a:ext uri="{FF2B5EF4-FFF2-40B4-BE49-F238E27FC236}">
                <a16:creationId xmlns:a16="http://schemas.microsoft.com/office/drawing/2014/main" id="{D00F6B59-3793-4A58-ACE0-FCAE998FEDE5}"/>
              </a:ext>
            </a:extLst>
          </p:cNvPr>
          <p:cNvSpPr/>
          <p:nvPr/>
        </p:nvSpPr>
        <p:spPr>
          <a:xfrm flipH="1">
            <a:off x="3791081" y="2839948"/>
            <a:ext cx="225104" cy="216024"/>
          </a:xfrm>
          <a:prstGeom prst="borderCallout1">
            <a:avLst>
              <a:gd name="adj1" fmla="val 52008"/>
              <a:gd name="adj2" fmla="val -2286"/>
              <a:gd name="adj3" fmla="val 20405"/>
              <a:gd name="adj4" fmla="val -773785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설명선 1 24">
            <a:extLst>
              <a:ext uri="{FF2B5EF4-FFF2-40B4-BE49-F238E27FC236}">
                <a16:creationId xmlns:a16="http://schemas.microsoft.com/office/drawing/2014/main" id="{E2E2AE7C-4120-4899-99D7-63E2F44E33DB}"/>
              </a:ext>
            </a:extLst>
          </p:cNvPr>
          <p:cNvSpPr/>
          <p:nvPr/>
        </p:nvSpPr>
        <p:spPr>
          <a:xfrm>
            <a:off x="5729223" y="1625964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357390"/>
              <a:gd name="adj4" fmla="val -85266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설명선 1 24">
            <a:extLst>
              <a:ext uri="{FF2B5EF4-FFF2-40B4-BE49-F238E27FC236}">
                <a16:creationId xmlns:a16="http://schemas.microsoft.com/office/drawing/2014/main" id="{32E90228-B0F6-4EB6-9D21-9B2CCEF276E7}"/>
              </a:ext>
            </a:extLst>
          </p:cNvPr>
          <p:cNvSpPr/>
          <p:nvPr/>
        </p:nvSpPr>
        <p:spPr>
          <a:xfrm>
            <a:off x="7197287" y="2860623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357390"/>
              <a:gd name="adj4" fmla="val -85266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설명선 1 24">
            <a:extLst>
              <a:ext uri="{FF2B5EF4-FFF2-40B4-BE49-F238E27FC236}">
                <a16:creationId xmlns:a16="http://schemas.microsoft.com/office/drawing/2014/main" id="{80AF6AE5-6F0F-43CF-B447-0FE3C3B93E20}"/>
              </a:ext>
            </a:extLst>
          </p:cNvPr>
          <p:cNvSpPr/>
          <p:nvPr/>
        </p:nvSpPr>
        <p:spPr>
          <a:xfrm>
            <a:off x="7739886" y="2897737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390266"/>
              <a:gd name="adj4" fmla="val -725264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2174F279-0E2F-4A39-ADB3-7B2669854F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/>
          <a:lstStyle/>
          <a:p>
            <a:r>
              <a:rPr lang="en-US" altLang="ko-KR" dirty="0"/>
              <a:t>7.  </a:t>
            </a:r>
            <a:r>
              <a:rPr lang="ko-KR" altLang="en-US" dirty="0"/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3529127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177CEA-3662-43EE-B610-7C9FA9678C8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1" y="1463363"/>
            <a:ext cx="7495265" cy="4215600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053480"/>
              </p:ext>
            </p:extLst>
          </p:nvPr>
        </p:nvGraphicFramePr>
        <p:xfrm>
          <a:off x="8627129" y="1229136"/>
          <a:ext cx="3357725" cy="2509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9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공지사항 목록 페이지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01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[table]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공지사항 목록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제목 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상세보기 이동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02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btn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등록하기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(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등록 페이지 이동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03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btn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엑셀저장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공지사항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DB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엑셀 저장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04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btn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PDF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저장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공지사항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DB PDF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저장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05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06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07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08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09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11</a:t>
                      </a:r>
                      <a:endParaRPr lang="ko-KR" altLang="en-US" sz="90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설명선 1 24">
            <a:extLst>
              <a:ext uri="{FF2B5EF4-FFF2-40B4-BE49-F238E27FC236}">
                <a16:creationId xmlns:a16="http://schemas.microsoft.com/office/drawing/2014/main" id="{9666E53A-5AB9-47C3-B6CF-F64AB68E981D}"/>
              </a:ext>
            </a:extLst>
          </p:cNvPr>
          <p:cNvSpPr/>
          <p:nvPr/>
        </p:nvSpPr>
        <p:spPr>
          <a:xfrm>
            <a:off x="4469702" y="2131233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357390"/>
              <a:gd name="adj4" fmla="val -85266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설명선 1 24">
            <a:extLst>
              <a:ext uri="{FF2B5EF4-FFF2-40B4-BE49-F238E27FC236}">
                <a16:creationId xmlns:a16="http://schemas.microsoft.com/office/drawing/2014/main" id="{D00F6B59-3793-4A58-ACE0-FCAE998FEDE5}"/>
              </a:ext>
            </a:extLst>
          </p:cNvPr>
          <p:cNvSpPr/>
          <p:nvPr/>
        </p:nvSpPr>
        <p:spPr>
          <a:xfrm flipH="1">
            <a:off x="5519055" y="2340576"/>
            <a:ext cx="225104" cy="216024"/>
          </a:xfrm>
          <a:prstGeom prst="borderCallout1">
            <a:avLst>
              <a:gd name="adj1" fmla="val 52008"/>
              <a:gd name="adj2" fmla="val -2286"/>
              <a:gd name="adj3" fmla="val 20405"/>
              <a:gd name="adj4" fmla="val -773785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설명선 1 24">
            <a:extLst>
              <a:ext uri="{FF2B5EF4-FFF2-40B4-BE49-F238E27FC236}">
                <a16:creationId xmlns:a16="http://schemas.microsoft.com/office/drawing/2014/main" id="{E2E2AE7C-4120-4899-99D7-63E2F44E33DB}"/>
              </a:ext>
            </a:extLst>
          </p:cNvPr>
          <p:cNvSpPr/>
          <p:nvPr/>
        </p:nvSpPr>
        <p:spPr>
          <a:xfrm>
            <a:off x="2858102" y="3609821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357390"/>
              <a:gd name="adj4" fmla="val -85266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설명선 1 24">
            <a:extLst>
              <a:ext uri="{FF2B5EF4-FFF2-40B4-BE49-F238E27FC236}">
                <a16:creationId xmlns:a16="http://schemas.microsoft.com/office/drawing/2014/main" id="{32E90228-B0F6-4EB6-9D21-9B2CCEF276E7}"/>
              </a:ext>
            </a:extLst>
          </p:cNvPr>
          <p:cNvSpPr/>
          <p:nvPr/>
        </p:nvSpPr>
        <p:spPr>
          <a:xfrm>
            <a:off x="3924158" y="3631044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357390"/>
              <a:gd name="adj4" fmla="val -85266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텍스트 개체 틀 1">
            <a:extLst>
              <a:ext uri="{FF2B5EF4-FFF2-40B4-BE49-F238E27FC236}">
                <a16:creationId xmlns:a16="http://schemas.microsoft.com/office/drawing/2014/main" id="{161A27A8-305F-4140-B4A7-4212313FE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/>
          <a:lstStyle/>
          <a:p>
            <a:r>
              <a:rPr lang="en-US" altLang="ko-KR" dirty="0"/>
              <a:t>7.  </a:t>
            </a:r>
            <a:r>
              <a:rPr lang="ko-KR" altLang="en-US" dirty="0"/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2877493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177CEA-3662-43EE-B610-7C9FA9678C8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1" y="1463363"/>
            <a:ext cx="7495265" cy="4215600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776931"/>
              </p:ext>
            </p:extLst>
          </p:nvPr>
        </p:nvGraphicFramePr>
        <p:xfrm>
          <a:off x="8627129" y="1229136"/>
          <a:ext cx="3357725" cy="2509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9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공지사항 상세정보 페이지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01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[table]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공지사항 상세 내용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02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btn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목록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(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목록 페이지 이동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03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btn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수정하기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공지사항 조회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04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btn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삭제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게시글 삭제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05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06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07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08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09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11</a:t>
                      </a:r>
                      <a:endParaRPr lang="ko-KR" altLang="en-US" sz="90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설명선 1 24">
            <a:extLst>
              <a:ext uri="{FF2B5EF4-FFF2-40B4-BE49-F238E27FC236}">
                <a16:creationId xmlns:a16="http://schemas.microsoft.com/office/drawing/2014/main" id="{9666E53A-5AB9-47C3-B6CF-F64AB68E981D}"/>
              </a:ext>
            </a:extLst>
          </p:cNvPr>
          <p:cNvSpPr/>
          <p:nvPr/>
        </p:nvSpPr>
        <p:spPr>
          <a:xfrm>
            <a:off x="6210105" y="2484096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357390"/>
              <a:gd name="adj4" fmla="val -85266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설명선 1 24">
            <a:extLst>
              <a:ext uri="{FF2B5EF4-FFF2-40B4-BE49-F238E27FC236}">
                <a16:creationId xmlns:a16="http://schemas.microsoft.com/office/drawing/2014/main" id="{D00F6B59-3793-4A58-ACE0-FCAE998FEDE5}"/>
              </a:ext>
            </a:extLst>
          </p:cNvPr>
          <p:cNvSpPr/>
          <p:nvPr/>
        </p:nvSpPr>
        <p:spPr>
          <a:xfrm flipH="1">
            <a:off x="5448232" y="2330389"/>
            <a:ext cx="225104" cy="216024"/>
          </a:xfrm>
          <a:prstGeom prst="borderCallout1">
            <a:avLst>
              <a:gd name="adj1" fmla="val 52008"/>
              <a:gd name="adj2" fmla="val -2286"/>
              <a:gd name="adj3" fmla="val 20405"/>
              <a:gd name="adj4" fmla="val -773785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설명선 1 24">
            <a:extLst>
              <a:ext uri="{FF2B5EF4-FFF2-40B4-BE49-F238E27FC236}">
                <a16:creationId xmlns:a16="http://schemas.microsoft.com/office/drawing/2014/main" id="{E2E2AE7C-4120-4899-99D7-63E2F44E33DB}"/>
              </a:ext>
            </a:extLst>
          </p:cNvPr>
          <p:cNvSpPr/>
          <p:nvPr/>
        </p:nvSpPr>
        <p:spPr>
          <a:xfrm>
            <a:off x="5749444" y="3955080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188897"/>
              <a:gd name="adj4" fmla="val -36362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설명선 1 24">
            <a:extLst>
              <a:ext uri="{FF2B5EF4-FFF2-40B4-BE49-F238E27FC236}">
                <a16:creationId xmlns:a16="http://schemas.microsoft.com/office/drawing/2014/main" id="{80AF6AE5-6F0F-43CF-B447-0FE3C3B93E20}"/>
              </a:ext>
            </a:extLst>
          </p:cNvPr>
          <p:cNvSpPr/>
          <p:nvPr/>
        </p:nvSpPr>
        <p:spPr>
          <a:xfrm>
            <a:off x="4581697" y="3739056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308074"/>
              <a:gd name="adj4" fmla="val -536223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텍스트 개체 틀 1">
            <a:extLst>
              <a:ext uri="{FF2B5EF4-FFF2-40B4-BE49-F238E27FC236}">
                <a16:creationId xmlns:a16="http://schemas.microsoft.com/office/drawing/2014/main" id="{05CEF048-68AB-46BD-8D01-F447105012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/>
          <a:lstStyle/>
          <a:p>
            <a:r>
              <a:rPr lang="en-US" altLang="ko-KR" dirty="0"/>
              <a:t>7.  </a:t>
            </a:r>
            <a:r>
              <a:rPr lang="ko-KR" altLang="en-US" dirty="0"/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256328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177CEA-3662-43EE-B610-7C9FA9678C8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1" y="1463363"/>
            <a:ext cx="7495264" cy="4215600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643283"/>
              </p:ext>
            </p:extLst>
          </p:nvPr>
        </p:nvGraphicFramePr>
        <p:xfrm>
          <a:off x="8624749" y="1204716"/>
          <a:ext cx="3357725" cy="2509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9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공지사항 수정 페이지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01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[form]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제목 입력 폼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02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btn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목록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메뉴 이동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03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[form]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내용 입력 폼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04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btn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공지사항 수정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05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btn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취소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상세보기로 이동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06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07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08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09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11</a:t>
                      </a:r>
                      <a:endParaRPr lang="ko-KR" altLang="en-US" sz="90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설명선 1 24">
            <a:extLst>
              <a:ext uri="{FF2B5EF4-FFF2-40B4-BE49-F238E27FC236}">
                <a16:creationId xmlns:a16="http://schemas.microsoft.com/office/drawing/2014/main" id="{9666E53A-5AB9-47C3-B6CF-F64AB68E981D}"/>
              </a:ext>
            </a:extLst>
          </p:cNvPr>
          <p:cNvSpPr/>
          <p:nvPr/>
        </p:nvSpPr>
        <p:spPr>
          <a:xfrm>
            <a:off x="7097122" y="2243652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357390"/>
              <a:gd name="adj4" fmla="val -85266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설명선 1 24">
            <a:extLst>
              <a:ext uri="{FF2B5EF4-FFF2-40B4-BE49-F238E27FC236}">
                <a16:creationId xmlns:a16="http://schemas.microsoft.com/office/drawing/2014/main" id="{D00F6B59-3793-4A58-ACE0-FCAE998FEDE5}"/>
              </a:ext>
            </a:extLst>
          </p:cNvPr>
          <p:cNvSpPr/>
          <p:nvPr/>
        </p:nvSpPr>
        <p:spPr>
          <a:xfrm flipH="1">
            <a:off x="5535400" y="2335775"/>
            <a:ext cx="225104" cy="216024"/>
          </a:xfrm>
          <a:prstGeom prst="borderCallout1">
            <a:avLst>
              <a:gd name="adj1" fmla="val 52008"/>
              <a:gd name="adj2" fmla="val -2286"/>
              <a:gd name="adj3" fmla="val 20405"/>
              <a:gd name="adj4" fmla="val -773785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설명선 1 24">
            <a:extLst>
              <a:ext uri="{FF2B5EF4-FFF2-40B4-BE49-F238E27FC236}">
                <a16:creationId xmlns:a16="http://schemas.microsoft.com/office/drawing/2014/main" id="{E2E2AE7C-4120-4899-99D7-63E2F44E33DB}"/>
              </a:ext>
            </a:extLst>
          </p:cNvPr>
          <p:cNvSpPr/>
          <p:nvPr/>
        </p:nvSpPr>
        <p:spPr>
          <a:xfrm>
            <a:off x="4542954" y="4027219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188897"/>
              <a:gd name="adj4" fmla="val -36362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설명선 1 24">
            <a:extLst>
              <a:ext uri="{FF2B5EF4-FFF2-40B4-BE49-F238E27FC236}">
                <a16:creationId xmlns:a16="http://schemas.microsoft.com/office/drawing/2014/main" id="{80AF6AE5-6F0F-43CF-B447-0FE3C3B93E20}"/>
              </a:ext>
            </a:extLst>
          </p:cNvPr>
          <p:cNvSpPr/>
          <p:nvPr/>
        </p:nvSpPr>
        <p:spPr>
          <a:xfrm>
            <a:off x="5729533" y="2567688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308074"/>
              <a:gd name="adj4" fmla="val -536223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설명선 1 24">
            <a:extLst>
              <a:ext uri="{FF2B5EF4-FFF2-40B4-BE49-F238E27FC236}">
                <a16:creationId xmlns:a16="http://schemas.microsoft.com/office/drawing/2014/main" id="{D6306397-8BE3-4BEA-9063-B28A7D4233BF}"/>
              </a:ext>
            </a:extLst>
          </p:cNvPr>
          <p:cNvSpPr/>
          <p:nvPr/>
        </p:nvSpPr>
        <p:spPr>
          <a:xfrm>
            <a:off x="5760504" y="4068148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188897"/>
              <a:gd name="adj4" fmla="val -36362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4F370642-6344-4A1D-A2CA-F3FBF789FA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/>
          <a:lstStyle/>
          <a:p>
            <a:r>
              <a:rPr lang="en-US" altLang="ko-KR" dirty="0"/>
              <a:t>7.  </a:t>
            </a:r>
            <a:r>
              <a:rPr lang="ko-KR" altLang="en-US" dirty="0"/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2354824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177CEA-3662-43EE-B610-7C9FA9678C8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1" y="1463362"/>
            <a:ext cx="7495264" cy="4215600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62197"/>
              </p:ext>
            </p:extLst>
          </p:nvPr>
        </p:nvGraphicFramePr>
        <p:xfrm>
          <a:off x="8627129" y="1198797"/>
          <a:ext cx="3357725" cy="2509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9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공지사항 등록 페이지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01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[form]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제목 입력 폼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02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btn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목록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메뉴 이동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03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[form]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내용 입력 폼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04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btn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공지사항 수정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05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btn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취소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상세보기로 이동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06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07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08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09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11</a:t>
                      </a:r>
                      <a:endParaRPr lang="ko-KR" altLang="en-US" sz="90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설명선 1 24">
            <a:extLst>
              <a:ext uri="{FF2B5EF4-FFF2-40B4-BE49-F238E27FC236}">
                <a16:creationId xmlns:a16="http://schemas.microsoft.com/office/drawing/2014/main" id="{9666E53A-5AB9-47C3-B6CF-F64AB68E981D}"/>
              </a:ext>
            </a:extLst>
          </p:cNvPr>
          <p:cNvSpPr/>
          <p:nvPr/>
        </p:nvSpPr>
        <p:spPr>
          <a:xfrm>
            <a:off x="6471245" y="2362020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357390"/>
              <a:gd name="adj4" fmla="val -85266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설명선 1 24">
            <a:extLst>
              <a:ext uri="{FF2B5EF4-FFF2-40B4-BE49-F238E27FC236}">
                <a16:creationId xmlns:a16="http://schemas.microsoft.com/office/drawing/2014/main" id="{D00F6B59-3793-4A58-ACE0-FCAE998FEDE5}"/>
              </a:ext>
            </a:extLst>
          </p:cNvPr>
          <p:cNvSpPr/>
          <p:nvPr/>
        </p:nvSpPr>
        <p:spPr>
          <a:xfrm flipH="1">
            <a:off x="5557958" y="2345745"/>
            <a:ext cx="225104" cy="216024"/>
          </a:xfrm>
          <a:prstGeom prst="borderCallout1">
            <a:avLst>
              <a:gd name="adj1" fmla="val 52008"/>
              <a:gd name="adj2" fmla="val -2286"/>
              <a:gd name="adj3" fmla="val 20405"/>
              <a:gd name="adj4" fmla="val -773785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설명선 1 24">
            <a:extLst>
              <a:ext uri="{FF2B5EF4-FFF2-40B4-BE49-F238E27FC236}">
                <a16:creationId xmlns:a16="http://schemas.microsoft.com/office/drawing/2014/main" id="{E2E2AE7C-4120-4899-99D7-63E2F44E33DB}"/>
              </a:ext>
            </a:extLst>
          </p:cNvPr>
          <p:cNvSpPr/>
          <p:nvPr/>
        </p:nvSpPr>
        <p:spPr>
          <a:xfrm>
            <a:off x="4524293" y="4004208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188897"/>
              <a:gd name="adj4" fmla="val -36362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설명선 1 24">
            <a:extLst>
              <a:ext uri="{FF2B5EF4-FFF2-40B4-BE49-F238E27FC236}">
                <a16:creationId xmlns:a16="http://schemas.microsoft.com/office/drawing/2014/main" id="{80AF6AE5-6F0F-43CF-B447-0FE3C3B93E20}"/>
              </a:ext>
            </a:extLst>
          </p:cNvPr>
          <p:cNvSpPr/>
          <p:nvPr/>
        </p:nvSpPr>
        <p:spPr>
          <a:xfrm>
            <a:off x="6255221" y="2688116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308074"/>
              <a:gd name="adj4" fmla="val -536223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설명선 1 24">
            <a:extLst>
              <a:ext uri="{FF2B5EF4-FFF2-40B4-BE49-F238E27FC236}">
                <a16:creationId xmlns:a16="http://schemas.microsoft.com/office/drawing/2014/main" id="{D6306397-8BE3-4BEA-9063-B28A7D4233BF}"/>
              </a:ext>
            </a:extLst>
          </p:cNvPr>
          <p:cNvSpPr/>
          <p:nvPr/>
        </p:nvSpPr>
        <p:spPr>
          <a:xfrm>
            <a:off x="5783062" y="4008204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188897"/>
              <a:gd name="adj4" fmla="val -36362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D4A88AF8-E357-41D8-AC41-41FEB9218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/>
          <a:lstStyle/>
          <a:p>
            <a:r>
              <a:rPr lang="en-US" altLang="ko-KR" dirty="0"/>
              <a:t>7.  </a:t>
            </a:r>
            <a:r>
              <a:rPr lang="ko-KR" altLang="en-US" dirty="0"/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1904143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/>
              <a:t>. </a:t>
            </a:r>
            <a:r>
              <a:rPr lang="ko-KR" altLang="en-US"/>
              <a:t>목차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C3DDDFB-32B4-4629-AE36-02B877E5B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061934"/>
              </p:ext>
            </p:extLst>
          </p:nvPr>
        </p:nvGraphicFramePr>
        <p:xfrm>
          <a:off x="1717764" y="904492"/>
          <a:ext cx="8340635" cy="498312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58964">
                  <a:extLst>
                    <a:ext uri="{9D8B030D-6E8A-4147-A177-3AD203B41FA5}">
                      <a16:colId xmlns:a16="http://schemas.microsoft.com/office/drawing/2014/main" val="1616550650"/>
                    </a:ext>
                  </a:extLst>
                </a:gridCol>
                <a:gridCol w="5665337">
                  <a:extLst>
                    <a:ext uri="{9D8B030D-6E8A-4147-A177-3AD203B41FA5}">
                      <a16:colId xmlns:a16="http://schemas.microsoft.com/office/drawing/2014/main" val="2919089211"/>
                    </a:ext>
                  </a:extLst>
                </a:gridCol>
                <a:gridCol w="1416334">
                  <a:extLst>
                    <a:ext uri="{9D8B030D-6E8A-4147-A177-3AD203B41FA5}">
                      <a16:colId xmlns:a16="http://schemas.microsoft.com/office/drawing/2014/main" val="1654518596"/>
                    </a:ext>
                  </a:extLst>
                </a:gridCol>
              </a:tblGrid>
              <a:tr h="383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순서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페이지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8396395"/>
                  </a:ext>
                </a:extLst>
              </a:tr>
              <a:tr h="383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프로젝트 배경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617306"/>
                  </a:ext>
                </a:extLst>
              </a:tr>
              <a:tr h="383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프로젝트 벤치마킹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2896250"/>
                  </a:ext>
                </a:extLst>
              </a:tr>
              <a:tr h="383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프로젝트 프로그램 전체 구조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9454164"/>
                  </a:ext>
                </a:extLst>
              </a:tr>
              <a:tr h="383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프로젝트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194348"/>
                  </a:ext>
                </a:extLst>
              </a:tr>
              <a:tr h="383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프로젝트 메뉴구조도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8149284"/>
                  </a:ext>
                </a:extLst>
              </a:tr>
              <a:tr h="383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프로젝트 자료구조도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035613"/>
                  </a:ext>
                </a:extLst>
              </a:tr>
              <a:tr h="383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프로젝트 프로그램 </a:t>
                      </a:r>
                      <a:r>
                        <a:rPr lang="ko-KR" altLang="en-US" sz="1200" dirty="0" err="1"/>
                        <a:t>목록표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7886212"/>
                  </a:ext>
                </a:extLst>
              </a:tr>
              <a:tr h="383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프로젝트 와이어프레임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1408138"/>
                  </a:ext>
                </a:extLst>
              </a:tr>
              <a:tr h="383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프로젝트 프로그램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972410"/>
                  </a:ext>
                </a:extLst>
              </a:tr>
              <a:tr h="383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프로젝트 기술적 강조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24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1868669"/>
                  </a:ext>
                </a:extLst>
              </a:tr>
              <a:tr h="383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프로젝트 차별성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25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80807"/>
                  </a:ext>
                </a:extLst>
              </a:tr>
              <a:tr h="383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프로젝트 결과 및 추후 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27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0786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04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177CEA-3662-43EE-B610-7C9FA9678C8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3" y="1463363"/>
            <a:ext cx="7495260" cy="4215600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600874"/>
              </p:ext>
            </p:extLst>
          </p:nvPr>
        </p:nvGraphicFramePr>
        <p:xfrm>
          <a:off x="8627129" y="1229136"/>
          <a:ext cx="3357725" cy="2509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9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화재 감지 페이지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01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[canvas]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화재 감지 센서 데이터 그래프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02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03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04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05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06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07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08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09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11</a:t>
                      </a:r>
                      <a:endParaRPr lang="ko-KR" altLang="en-US" sz="90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설명선 1 24">
            <a:extLst>
              <a:ext uri="{FF2B5EF4-FFF2-40B4-BE49-F238E27FC236}">
                <a16:creationId xmlns:a16="http://schemas.microsoft.com/office/drawing/2014/main" id="{9666E53A-5AB9-47C3-B6CF-F64AB68E981D}"/>
              </a:ext>
            </a:extLst>
          </p:cNvPr>
          <p:cNvSpPr/>
          <p:nvPr/>
        </p:nvSpPr>
        <p:spPr>
          <a:xfrm>
            <a:off x="6167983" y="2649374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357390"/>
              <a:gd name="adj4" fmla="val -85266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3B09F214-44BF-4C14-940B-CD8BFEE708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/>
          <a:lstStyle/>
          <a:p>
            <a:r>
              <a:rPr lang="en-US" altLang="ko-KR" dirty="0"/>
              <a:t>7.  </a:t>
            </a:r>
            <a:r>
              <a:rPr lang="ko-KR" altLang="en-US" dirty="0"/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1462132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177CEA-3662-43EE-B610-7C9FA9678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8" y="1229136"/>
            <a:ext cx="4009838" cy="2004919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900454"/>
              </p:ext>
            </p:extLst>
          </p:nvPr>
        </p:nvGraphicFramePr>
        <p:xfrm>
          <a:off x="8636007" y="1229136"/>
          <a:ext cx="3357725" cy="2509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9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 페이지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75" marR="99075" marT="45795" marB="4579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01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[canvas]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가스 센서 데이터 그래프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02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[canvas]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습도 센서 데이터 그래프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03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[canvas]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온도 센서 데이터 그래프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04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[canvas]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미세먼지 센서 데이터 그래프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05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06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07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08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09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11</a:t>
                      </a:r>
                      <a:endParaRPr lang="ko-KR" altLang="en-US" sz="900" kern="120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설명선 1 24">
            <a:extLst>
              <a:ext uri="{FF2B5EF4-FFF2-40B4-BE49-F238E27FC236}">
                <a16:creationId xmlns:a16="http://schemas.microsoft.com/office/drawing/2014/main" id="{9666E53A-5AB9-47C3-B6CF-F64AB68E981D}"/>
              </a:ext>
            </a:extLst>
          </p:cNvPr>
          <p:cNvSpPr/>
          <p:nvPr/>
        </p:nvSpPr>
        <p:spPr>
          <a:xfrm>
            <a:off x="3779346" y="1520370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357390"/>
              <a:gd name="adj4" fmla="val -85266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7AA00EF3-F7F6-495A-AF90-5159145F26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/>
          <a:lstStyle/>
          <a:p>
            <a:r>
              <a:rPr lang="en-US" altLang="ko-KR" dirty="0"/>
              <a:t>7.  </a:t>
            </a:r>
            <a:r>
              <a:rPr lang="ko-KR" altLang="en-US" dirty="0"/>
              <a:t>와이어프레임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C8C386-FCB3-495D-886A-8E07823AD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270" y="1229136"/>
            <a:ext cx="4017172" cy="20085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00F410-BB02-4C53-899A-E186B3ED0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8" y="3976524"/>
            <a:ext cx="4009838" cy="20049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F14FEE-A39C-4C40-8EAC-FA0A2F2BA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604" y="3976524"/>
            <a:ext cx="4009838" cy="2004919"/>
          </a:xfrm>
          <a:prstGeom prst="rect">
            <a:avLst/>
          </a:prstGeom>
        </p:spPr>
      </p:pic>
      <p:sp>
        <p:nvSpPr>
          <p:cNvPr id="10" name="설명선 1 24">
            <a:extLst>
              <a:ext uri="{FF2B5EF4-FFF2-40B4-BE49-F238E27FC236}">
                <a16:creationId xmlns:a16="http://schemas.microsoft.com/office/drawing/2014/main" id="{FAF77D34-F8E7-4BD4-8A17-9A755047B960}"/>
              </a:ext>
            </a:extLst>
          </p:cNvPr>
          <p:cNvSpPr/>
          <p:nvPr/>
        </p:nvSpPr>
        <p:spPr>
          <a:xfrm>
            <a:off x="7468436" y="1736394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357390"/>
              <a:gd name="adj4" fmla="val -85266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설명선 1 24">
            <a:extLst>
              <a:ext uri="{FF2B5EF4-FFF2-40B4-BE49-F238E27FC236}">
                <a16:creationId xmlns:a16="http://schemas.microsoft.com/office/drawing/2014/main" id="{EF064A51-ABA2-460F-AA2B-C3C19CA7E53B}"/>
              </a:ext>
            </a:extLst>
          </p:cNvPr>
          <p:cNvSpPr/>
          <p:nvPr/>
        </p:nvSpPr>
        <p:spPr>
          <a:xfrm>
            <a:off x="3563322" y="4181597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357390"/>
              <a:gd name="adj4" fmla="val -85266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설명선 1 24">
            <a:extLst>
              <a:ext uri="{FF2B5EF4-FFF2-40B4-BE49-F238E27FC236}">
                <a16:creationId xmlns:a16="http://schemas.microsoft.com/office/drawing/2014/main" id="{3B29A641-104B-4EA2-92D9-F017DAD5B405}"/>
              </a:ext>
            </a:extLst>
          </p:cNvPr>
          <p:cNvSpPr/>
          <p:nvPr/>
        </p:nvSpPr>
        <p:spPr>
          <a:xfrm>
            <a:off x="7252412" y="4289609"/>
            <a:ext cx="216024" cy="216024"/>
          </a:xfrm>
          <a:prstGeom prst="borderCallout1">
            <a:avLst>
              <a:gd name="adj1" fmla="val 52008"/>
              <a:gd name="adj2" fmla="val -2286"/>
              <a:gd name="adj3" fmla="val 357390"/>
              <a:gd name="adj4" fmla="val -852661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5779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프로그램 설명</a:t>
            </a:r>
            <a:r>
              <a:rPr lang="en-US" altLang="ko-KR" dirty="0"/>
              <a:t>(</a:t>
            </a:r>
            <a:r>
              <a:rPr lang="ko-KR" altLang="en-US" dirty="0"/>
              <a:t>하드웨어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7CA9D-FCE2-437B-88E0-1591B65AD280}"/>
              </a:ext>
            </a:extLst>
          </p:cNvPr>
          <p:cNvSpPr txBox="1"/>
          <p:nvPr/>
        </p:nvSpPr>
        <p:spPr>
          <a:xfrm>
            <a:off x="1829733" y="900173"/>
            <a:ext cx="5468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400" dirty="0" err="1">
                <a:latin typeface="+mn-ea"/>
              </a:rPr>
              <a:t>라즈베리파이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+ </a:t>
            </a:r>
            <a:r>
              <a:rPr lang="ko-KR" altLang="en-US" sz="1400" dirty="0" err="1">
                <a:latin typeface="+mn-ea"/>
              </a:rPr>
              <a:t>아두이노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43ED5E-65AC-484C-A896-E06B32471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30" y="1273266"/>
            <a:ext cx="3355915" cy="447455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311956-7EE7-45F6-A611-DF6475D439C3}"/>
              </a:ext>
            </a:extLst>
          </p:cNvPr>
          <p:cNvGrpSpPr/>
          <p:nvPr/>
        </p:nvGrpSpPr>
        <p:grpSpPr>
          <a:xfrm>
            <a:off x="5012842" y="2013461"/>
            <a:ext cx="4884629" cy="3575575"/>
            <a:chOff x="4169870" y="2157272"/>
            <a:chExt cx="3294455" cy="219630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7FAC721-A93F-4871-965C-C8DF4533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7097" y="2157272"/>
              <a:ext cx="1647228" cy="219630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0A5D4D8-146D-484A-AEF0-E3AAABC1E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9870" y="2157273"/>
              <a:ext cx="1647227" cy="219630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23C85F9-125F-439B-8D06-FE68A2DC5C24}"/>
              </a:ext>
            </a:extLst>
          </p:cNvPr>
          <p:cNvSpPr txBox="1"/>
          <p:nvPr/>
        </p:nvSpPr>
        <p:spPr>
          <a:xfrm>
            <a:off x="6550773" y="1639399"/>
            <a:ext cx="5468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400" dirty="0">
                <a:latin typeface="+mn-ea"/>
              </a:rPr>
              <a:t>카메라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  <a:hlinkClick r:id="rId6"/>
              </a:rPr>
              <a:t>스트리밍</a:t>
            </a:r>
            <a:r>
              <a:rPr lang="en-US" altLang="ko-KR" sz="14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8562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프로그램 설명</a:t>
            </a:r>
            <a:r>
              <a:rPr lang="en-US" altLang="ko-KR" dirty="0"/>
              <a:t>(</a:t>
            </a:r>
            <a:r>
              <a:rPr lang="ko-KR" altLang="en-US" dirty="0">
                <a:hlinkClick r:id="rId5"/>
              </a:rPr>
              <a:t>웹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SmartHome - Chrome 2018-10-13 오후 11_26_34">
            <a:hlinkClick r:id="" action="ppaction://media"/>
            <a:extLst>
              <a:ext uri="{FF2B5EF4-FFF2-40B4-BE49-F238E27FC236}">
                <a16:creationId xmlns:a16="http://schemas.microsoft.com/office/drawing/2014/main" id="{F38DD92D-E1BB-458C-B09E-404E1B8309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0730" y="761259"/>
            <a:ext cx="9830540" cy="552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기술적 강조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1890A3-E4B7-4E75-852B-7336C4A8E05C}"/>
              </a:ext>
            </a:extLst>
          </p:cNvPr>
          <p:cNvSpPr txBox="1"/>
          <p:nvPr/>
        </p:nvSpPr>
        <p:spPr>
          <a:xfrm>
            <a:off x="283482" y="732792"/>
            <a:ext cx="116250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>
                <a:solidFill>
                  <a:srgbClr val="000000"/>
                </a:solidFill>
                <a:ea typeface="나눔고딕" panose="020D0604000000000000"/>
              </a:rPr>
              <a:t>1. AWS</a:t>
            </a:r>
            <a:r>
              <a:rPr lang="ko-KR" altLang="ko-KR" sz="1400" b="1" dirty="0">
                <a:solidFill>
                  <a:srgbClr val="000000"/>
                </a:solidFill>
                <a:ea typeface="돋움" panose="020B0600000101010101" pitchFamily="50" charset="-127"/>
              </a:rPr>
              <a:t> </a:t>
            </a:r>
            <a:r>
              <a:rPr lang="en-US" altLang="ko-KR" sz="1400" b="1" dirty="0">
                <a:solidFill>
                  <a:srgbClr val="000000"/>
                </a:solidFill>
                <a:ea typeface="나눔고딕" panose="020D0604000000000000"/>
              </a:rPr>
              <a:t>(</a:t>
            </a:r>
            <a:r>
              <a:rPr lang="ko-KR" altLang="en-US" sz="1400" b="1" dirty="0">
                <a:solidFill>
                  <a:srgbClr val="000000"/>
                </a:solidFill>
                <a:ea typeface="나눔고딕" panose="020D0604000000000000"/>
              </a:rPr>
              <a:t>세계최초</a:t>
            </a:r>
            <a:r>
              <a:rPr lang="en-US" altLang="ko-KR" sz="1400" b="1" dirty="0">
                <a:solidFill>
                  <a:srgbClr val="000000"/>
                </a:solidFill>
                <a:ea typeface="나눔고딕" panose="020D0604000000000000"/>
              </a:rPr>
              <a:t>, </a:t>
            </a:r>
            <a:r>
              <a:rPr lang="ko-KR" altLang="en-US" sz="1400" b="1" dirty="0">
                <a:solidFill>
                  <a:srgbClr val="000000"/>
                </a:solidFill>
                <a:ea typeface="나눔고딕" panose="020D0604000000000000"/>
              </a:rPr>
              <a:t>세계최고 </a:t>
            </a:r>
            <a:r>
              <a:rPr lang="ko-KR" altLang="en-US" sz="1400" b="1" dirty="0" err="1">
                <a:solidFill>
                  <a:srgbClr val="000000"/>
                </a:solidFill>
                <a:ea typeface="나눔고딕" panose="020D0604000000000000"/>
              </a:rPr>
              <a:t>클라우드컴퓨팅</a:t>
            </a:r>
            <a:r>
              <a:rPr lang="ko-KR" altLang="en-US" sz="1400" b="1" dirty="0">
                <a:solidFill>
                  <a:srgbClr val="000000"/>
                </a:solidFill>
                <a:ea typeface="나눔고딕" panose="020D0604000000000000"/>
              </a:rPr>
              <a:t> 서비스</a:t>
            </a:r>
            <a:r>
              <a:rPr lang="en-US" altLang="ko-KR" sz="1400" b="1" dirty="0">
                <a:solidFill>
                  <a:srgbClr val="000000"/>
                </a:solidFill>
                <a:ea typeface="나눔고딕" panose="020D0604000000000000"/>
              </a:rPr>
              <a:t>)</a:t>
            </a: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ko-KR" altLang="en-US" sz="1400" dirty="0">
                <a:latin typeface="+mn-ea"/>
              </a:rPr>
              <a:t>압도적인 서비스 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높은 신뢰성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기술표준 선도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세계최고 글로벌 인프라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가격 경쟁력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생태계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대규모 시스템 운영능력 등의 장점이 있음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defRPr/>
            </a:pPr>
            <a:r>
              <a:rPr lang="ko-KR" altLang="en-US" sz="1400" dirty="0">
                <a:latin typeface="+mn-ea"/>
              </a:rPr>
              <a:t>실제 실무의 경우 유지보수를 원격으로 하는데 서버 쪽에서 실수로 접근을 </a:t>
            </a:r>
            <a:r>
              <a:rPr lang="ko-KR" altLang="en-US" sz="1400" dirty="0" err="1">
                <a:latin typeface="+mn-ea"/>
              </a:rPr>
              <a:t>막아두면</a:t>
            </a:r>
            <a:r>
              <a:rPr lang="ko-KR" altLang="en-US" sz="1400" dirty="0">
                <a:latin typeface="+mn-ea"/>
              </a:rPr>
              <a:t> 문제 발생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AWS</a:t>
            </a:r>
            <a:r>
              <a:rPr lang="ko-KR" altLang="en-US" sz="1400" b="1" dirty="0">
                <a:latin typeface="+mn-ea"/>
              </a:rPr>
              <a:t>의 경우 키만 있으면 유지보수 용이함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pic>
        <p:nvPicPr>
          <p:cNvPr id="2054" name="Picture 6" descr="AWS(ìë§ì¡´ì¹ìë¹ì¤)ìì ë¹ë°ì´í°ì ì´í´ ë° íì©íê¸° ">
            <a:extLst>
              <a:ext uri="{FF2B5EF4-FFF2-40B4-BE49-F238E27FC236}">
                <a16:creationId xmlns:a16="http://schemas.microsoft.com/office/drawing/2014/main" id="{FBD59919-2E4A-4AF4-BFF9-6CEE6CFA7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97" y="2108536"/>
            <a:ext cx="4335931" cy="242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uby on rails Amazon Aws Ec2 ìë² ìí(putty ssh connect) ">
            <a:extLst>
              <a:ext uri="{FF2B5EF4-FFF2-40B4-BE49-F238E27FC236}">
                <a16:creationId xmlns:a16="http://schemas.microsoft.com/office/drawing/2014/main" id="{8E773DED-887D-4329-B60F-415063DDA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2" y="3944058"/>
            <a:ext cx="62198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ì¤íë§ì ëí ì´ë¯¸ì§ ê²ìê²°ê³¼">
            <a:extLst>
              <a:ext uri="{FF2B5EF4-FFF2-40B4-BE49-F238E27FC236}">
                <a16:creationId xmlns:a16="http://schemas.microsoft.com/office/drawing/2014/main" id="{9FA47B29-84AE-4C9C-8265-FC8140FA7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36" y="2692365"/>
            <a:ext cx="4391487" cy="285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CAF314D0-1179-4CAC-9C0B-C8AFD359F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482" y="1639260"/>
            <a:ext cx="1114438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>
                <a:solidFill>
                  <a:srgbClr val="000000"/>
                </a:solidFill>
                <a:latin typeface="+mn-lt"/>
                <a:ea typeface="나눔고딕" panose="020D0604000000000000"/>
              </a:rPr>
              <a:t>2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나눔고딕" panose="020D0604000000000000"/>
              </a:rPr>
              <a:t>. </a:t>
            </a:r>
            <a:r>
              <a:rPr lang="ko-KR" altLang="en-US" sz="1400" b="1" dirty="0">
                <a:solidFill>
                  <a:srgbClr val="000000"/>
                </a:solidFill>
                <a:latin typeface="+mn-lt"/>
                <a:ea typeface="나눔고딕" panose="020D0604000000000000"/>
              </a:rPr>
              <a:t>스프링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나눔고딕" panose="020D0604000000000000"/>
              </a:rPr>
              <a:t>(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나눔고딕" panose="020D0604000000000000"/>
              </a:rPr>
              <a:t>자바 플랫폼을 위한 오픈소스 앱 프레임워크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나눔고딕" panose="020D0604000000000000"/>
              </a:rPr>
              <a:t>)</a:t>
            </a:r>
            <a:endParaRPr lang="en-US" altLang="ko-KR" sz="1400" dirty="0">
              <a:latin typeface="+mn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나눔고딕" panose="020D0604000000000000"/>
              </a:rPr>
              <a:t>경량화와 다양한 서비스 지원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나눔고딕" panose="020D0604000000000000"/>
              </a:rPr>
              <a:t>. </a:t>
            </a:r>
            <a:r>
              <a:rPr lang="en-US" altLang="ko-KR" sz="1400" dirty="0">
                <a:solidFill>
                  <a:srgbClr val="000000"/>
                </a:solidFill>
                <a:latin typeface="+mn-lt"/>
                <a:ea typeface="나눔고딕" panose="020D0604000000000000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+mn-lt"/>
                <a:ea typeface="나눔고딕" panose="020D0604000000000000"/>
              </a:rPr>
              <a:t>기존 라이브러리를 감싸는 정도로 스프링에서 사용이 가능하기에 확장성이 높음</a:t>
            </a:r>
            <a:r>
              <a:rPr lang="en-US" altLang="ko-KR" sz="1400" dirty="0">
                <a:solidFill>
                  <a:srgbClr val="000000"/>
                </a:solidFill>
                <a:latin typeface="+mn-lt"/>
                <a:ea typeface="나눔고딕" panose="020D0604000000000000"/>
              </a:rPr>
              <a:t>)</a:t>
            </a:r>
            <a:b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나눔고딕" panose="020D0604000000000000"/>
              </a:rPr>
            </a:b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0260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차별성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1890A3-E4B7-4E75-852B-7336C4A8E05C}"/>
              </a:ext>
            </a:extLst>
          </p:cNvPr>
          <p:cNvSpPr txBox="1"/>
          <p:nvPr/>
        </p:nvSpPr>
        <p:spPr>
          <a:xfrm>
            <a:off x="283482" y="677153"/>
            <a:ext cx="116250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400" b="1" dirty="0">
                <a:latin typeface="+mn-ea"/>
              </a:rPr>
              <a:t>보통 관제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모니터링 시스템은 신축 아파트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큰 건물에 사용되며 비용이 비쌈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>
              <a:defRPr/>
            </a:pPr>
            <a:r>
              <a:rPr lang="ko-KR" altLang="en-US" sz="1400" b="1" dirty="0">
                <a:latin typeface="+mn-ea"/>
              </a:rPr>
              <a:t>고시원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 err="1">
                <a:latin typeface="+mn-ea"/>
              </a:rPr>
              <a:t>고시텔</a:t>
            </a:r>
            <a:r>
              <a:rPr lang="ko-KR" altLang="en-US" sz="1400" b="1" dirty="0">
                <a:latin typeface="+mn-ea"/>
              </a:rPr>
              <a:t> 업계에서는 시설 비용이 부담이고 문제이기에 제대로 된 시스템을 갖추기 어려움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>
              <a:defRPr/>
            </a:pP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예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방 </a:t>
            </a:r>
            <a:r>
              <a:rPr lang="en-US" altLang="ko-KR" sz="1400" b="1" dirty="0">
                <a:latin typeface="+mn-ea"/>
              </a:rPr>
              <a:t>13</a:t>
            </a:r>
            <a:r>
              <a:rPr lang="ko-KR" altLang="en-US" sz="1400" b="1" dirty="0">
                <a:latin typeface="+mn-ea"/>
              </a:rPr>
              <a:t>개 </a:t>
            </a:r>
            <a:r>
              <a:rPr lang="en-US" altLang="ko-KR" sz="1400" b="1" dirty="0">
                <a:latin typeface="+mn-ea"/>
              </a:rPr>
              <a:t>* 100K = 100</a:t>
            </a:r>
            <a:r>
              <a:rPr lang="ko-KR" altLang="en-US" sz="1400" b="1" dirty="0">
                <a:latin typeface="+mn-ea"/>
              </a:rPr>
              <a:t>만원으로 하드웨어 해결</a:t>
            </a:r>
            <a:r>
              <a:rPr lang="en-US" altLang="ko-KR" sz="1400" b="1" dirty="0">
                <a:latin typeface="+mn-ea"/>
              </a:rPr>
              <a:t>)</a:t>
            </a:r>
          </a:p>
        </p:txBody>
      </p:sp>
      <p:pic>
        <p:nvPicPr>
          <p:cNvPr id="6" name="Picture 2" descr="ê³ ìí ëë©´ì ëí ì´ë¯¸ì§ ê²ìê²°ê³¼">
            <a:extLst>
              <a:ext uri="{FF2B5EF4-FFF2-40B4-BE49-F238E27FC236}">
                <a16:creationId xmlns:a16="http://schemas.microsoft.com/office/drawing/2014/main" id="{7DAC3823-ECF0-4996-8C5E-02C3C1CAC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2" y="1843912"/>
            <a:ext cx="70485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17BE007-0CDA-4F9F-AEC9-B01B8435D626}"/>
              </a:ext>
            </a:extLst>
          </p:cNvPr>
          <p:cNvGrpSpPr/>
          <p:nvPr/>
        </p:nvGrpSpPr>
        <p:grpSpPr>
          <a:xfrm>
            <a:off x="5944046" y="1229766"/>
            <a:ext cx="6000012" cy="2756308"/>
            <a:chOff x="5944046" y="1229766"/>
            <a:chExt cx="6000012" cy="275630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68DE558-0867-4E4C-AACB-A82CD4A0E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4046" y="1229766"/>
              <a:ext cx="6000012" cy="275630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EAF852E-CAA6-4FE9-AD5C-6AA0694361AD}"/>
                </a:ext>
              </a:extLst>
            </p:cNvPr>
            <p:cNvSpPr/>
            <p:nvPr/>
          </p:nvSpPr>
          <p:spPr>
            <a:xfrm>
              <a:off x="10440136" y="3764132"/>
              <a:ext cx="1446429" cy="2130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CDCE312-6C5E-46BA-9DC4-EA666C80ECF8}"/>
              </a:ext>
            </a:extLst>
          </p:cNvPr>
          <p:cNvGrpSpPr/>
          <p:nvPr/>
        </p:nvGrpSpPr>
        <p:grpSpPr>
          <a:xfrm>
            <a:off x="5232206" y="2184018"/>
            <a:ext cx="6787021" cy="4340601"/>
            <a:chOff x="5232206" y="2184018"/>
            <a:chExt cx="6787021" cy="434060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5C6C795-1D7B-408A-8377-CF1F32A45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2206" y="2184018"/>
              <a:ext cx="6787021" cy="4340601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9F31D4-1DA5-4D31-805A-DF7ABF9E4BBA}"/>
                </a:ext>
              </a:extLst>
            </p:cNvPr>
            <p:cNvSpPr/>
            <p:nvPr/>
          </p:nvSpPr>
          <p:spPr>
            <a:xfrm>
              <a:off x="6051610" y="6090082"/>
              <a:ext cx="1760738" cy="1953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108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F196F4C-81E7-4F57-B5FD-3F4FEF137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6"/>
          <a:stretch/>
        </p:blipFill>
        <p:spPr>
          <a:xfrm>
            <a:off x="399260" y="676001"/>
            <a:ext cx="8958077" cy="158115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차별성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1890A3-E4B7-4E75-852B-7336C4A8E05C}"/>
              </a:ext>
            </a:extLst>
          </p:cNvPr>
          <p:cNvSpPr txBox="1"/>
          <p:nvPr/>
        </p:nvSpPr>
        <p:spPr>
          <a:xfrm>
            <a:off x="399260" y="1795486"/>
            <a:ext cx="11625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b="1" dirty="0">
                <a:solidFill>
                  <a:srgbClr val="FF0000"/>
                </a:solidFill>
              </a:rPr>
              <a:t>IIRC</a:t>
            </a:r>
            <a:r>
              <a:rPr lang="ko-KR" altLang="en-US" sz="1200" b="1" dirty="0">
                <a:solidFill>
                  <a:srgbClr val="FF0000"/>
                </a:solidFill>
              </a:rPr>
              <a:t>의 예상 </a:t>
            </a:r>
            <a:r>
              <a:rPr lang="en-US" altLang="ko-KR" sz="1200" b="1" dirty="0">
                <a:solidFill>
                  <a:srgbClr val="FF0000"/>
                </a:solidFill>
              </a:rPr>
              <a:t>SoC </a:t>
            </a:r>
            <a:r>
              <a:rPr lang="ko-KR" altLang="en-US" sz="1200" b="1" dirty="0">
                <a:solidFill>
                  <a:srgbClr val="FF0000"/>
                </a:solidFill>
              </a:rPr>
              <a:t>수명은 </a:t>
            </a:r>
            <a:r>
              <a:rPr lang="en-US" altLang="ko-KR" sz="1200" b="1" dirty="0">
                <a:solidFill>
                  <a:srgbClr val="FF0000"/>
                </a:solidFill>
              </a:rPr>
              <a:t>40 </a:t>
            </a:r>
            <a:r>
              <a:rPr lang="ko-KR" altLang="en-US" sz="1200" b="1" dirty="0">
                <a:solidFill>
                  <a:srgbClr val="FF0000"/>
                </a:solidFill>
              </a:rPr>
              <a:t>년입니다</a:t>
            </a:r>
            <a:r>
              <a:rPr lang="en-US" altLang="ko-KR" sz="1200" b="1" dirty="0">
                <a:solidFill>
                  <a:srgbClr val="FF0000"/>
                </a:solidFill>
              </a:rPr>
              <a:t>. </a:t>
            </a:r>
            <a:r>
              <a:rPr lang="ko-KR" altLang="en-US" sz="1200" b="1" dirty="0">
                <a:solidFill>
                  <a:srgbClr val="FF0000"/>
                </a:solidFill>
              </a:rPr>
              <a:t>가동 시간이 </a:t>
            </a:r>
            <a:r>
              <a:rPr lang="en-US" altLang="ko-KR" sz="1200" b="1" dirty="0">
                <a:solidFill>
                  <a:srgbClr val="FF0000"/>
                </a:solidFill>
              </a:rPr>
              <a:t>4 </a:t>
            </a:r>
            <a:r>
              <a:rPr lang="ko-KR" altLang="en-US" sz="1200" b="1" dirty="0">
                <a:solidFill>
                  <a:srgbClr val="FF0000"/>
                </a:solidFill>
              </a:rPr>
              <a:t>년 이상인 </a:t>
            </a:r>
            <a:r>
              <a:rPr lang="en-US" altLang="ko-KR" sz="1200" b="1" dirty="0" err="1">
                <a:solidFill>
                  <a:srgbClr val="FF0000"/>
                </a:solidFill>
              </a:rPr>
              <a:t>Pis</a:t>
            </a:r>
            <a:r>
              <a:rPr lang="ko-KR" altLang="en-US" sz="1200" b="1" dirty="0">
                <a:solidFill>
                  <a:srgbClr val="FF0000"/>
                </a:solidFill>
              </a:rPr>
              <a:t>에 대한 보고서가 있습니다</a:t>
            </a:r>
            <a:r>
              <a:rPr lang="en-US" altLang="ko-KR" sz="1200" b="1" dirty="0">
                <a:solidFill>
                  <a:srgbClr val="FF0000"/>
                </a:solidFill>
              </a:rPr>
              <a:t>. 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FF0000"/>
                </a:solidFill>
              </a:rPr>
              <a:t>청결한 힘이 있고 다르게 규격 안에 작동하고 </a:t>
            </a:r>
            <a:r>
              <a:rPr lang="en-US" altLang="ko-KR" sz="1200" b="1" dirty="0">
                <a:solidFill>
                  <a:srgbClr val="FF0000"/>
                </a:solidFill>
              </a:rPr>
              <a:t>2 3 </a:t>
            </a:r>
            <a:r>
              <a:rPr lang="ko-KR" altLang="en-US" sz="1200" b="1" dirty="0">
                <a:solidFill>
                  <a:srgbClr val="FF0000"/>
                </a:solidFill>
              </a:rPr>
              <a:t>년은 전혀 특별하지 않다는 것을 확인하십시오</a:t>
            </a:r>
            <a:r>
              <a:rPr lang="en-US" altLang="ko-KR" sz="1200" b="1" dirty="0">
                <a:solidFill>
                  <a:srgbClr val="FF0000"/>
                </a:solidFill>
              </a:rPr>
              <a:t>. </a:t>
            </a:r>
            <a:endParaRPr lang="en-US" altLang="ko-KR" sz="105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21A691-1EF7-4E1B-B45B-1972AC385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60" y="2257151"/>
            <a:ext cx="8958077" cy="41404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1E0E59-F876-4A93-8B81-910DB98F2759}"/>
              </a:ext>
            </a:extLst>
          </p:cNvPr>
          <p:cNvSpPr txBox="1"/>
          <p:nvPr/>
        </p:nvSpPr>
        <p:spPr>
          <a:xfrm>
            <a:off x="4519978" y="2591858"/>
            <a:ext cx="6762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보통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2-3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년 정도가 흐르면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SD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카드 교체 비용 발생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02CA5B-1ACE-42C5-AF6A-8E0B72AEF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425" y="2845774"/>
            <a:ext cx="69151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9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결과 및 추후 계획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D370F2-62AD-4A1D-B1D1-F3168498732F}"/>
              </a:ext>
            </a:extLst>
          </p:cNvPr>
          <p:cNvSpPr txBox="1"/>
          <p:nvPr/>
        </p:nvSpPr>
        <p:spPr>
          <a:xfrm>
            <a:off x="164252" y="859910"/>
            <a:ext cx="9217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600" dirty="0">
                <a:latin typeface="+mn-ea"/>
              </a:rPr>
              <a:t>1. </a:t>
            </a:r>
            <a:r>
              <a:rPr lang="ko-KR" altLang="en-US" sz="1600" dirty="0">
                <a:latin typeface="+mn-ea"/>
              </a:rPr>
              <a:t>가격 부담이 큰 </a:t>
            </a:r>
            <a:r>
              <a:rPr lang="ko-KR" altLang="en-US" sz="1600" dirty="0" err="1">
                <a:latin typeface="+mn-ea"/>
              </a:rPr>
              <a:t>고시텔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 err="1">
                <a:latin typeface="+mn-ea"/>
              </a:rPr>
              <a:t>원룸텔</a:t>
            </a:r>
            <a:r>
              <a:rPr lang="ko-KR" altLang="en-US" sz="1600" dirty="0">
                <a:latin typeface="+mn-ea"/>
              </a:rPr>
              <a:t> 등의 고객들을 위하여 스마트 홈 서비스를 제작</a:t>
            </a:r>
            <a:endParaRPr lang="en-US" altLang="ko-KR" sz="1600" dirty="0">
              <a:latin typeface="+mn-ea"/>
            </a:endParaRPr>
          </a:p>
          <a:p>
            <a:pPr>
              <a:defRPr/>
            </a:pPr>
            <a:r>
              <a:rPr lang="en-US" altLang="ko-KR" sz="1600" dirty="0">
                <a:latin typeface="+mn-ea"/>
              </a:rPr>
              <a:t>2. </a:t>
            </a:r>
            <a:r>
              <a:rPr lang="ko-KR" altLang="en-US" sz="1600" dirty="0">
                <a:latin typeface="+mn-ea"/>
              </a:rPr>
              <a:t>각 방의 화재와 가스 감지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및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온습도를 파악하여 사용자 서비스 증진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34D999-2FD1-47C7-9185-8E8E626A6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687" y="1554700"/>
            <a:ext cx="8394331" cy="472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59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결과 및 추후 계획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D370F2-62AD-4A1D-B1D1-F3168498732F}"/>
              </a:ext>
            </a:extLst>
          </p:cNvPr>
          <p:cNvSpPr txBox="1"/>
          <p:nvPr/>
        </p:nvSpPr>
        <p:spPr>
          <a:xfrm>
            <a:off x="261907" y="930931"/>
            <a:ext cx="92178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600" dirty="0">
                <a:latin typeface="+mn-ea"/>
              </a:rPr>
              <a:t>일반 사용자용 화면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모바일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>
              <a:defRPr/>
            </a:pPr>
            <a:r>
              <a:rPr lang="ko-KR" altLang="en-US" sz="1600" dirty="0">
                <a:latin typeface="+mn-ea"/>
              </a:rPr>
              <a:t>보안 설정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스트리밍 카메라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>
              <a:defRPr/>
            </a:pPr>
            <a:r>
              <a:rPr lang="ko-KR" altLang="en-US" sz="1600" dirty="0">
                <a:latin typeface="+mn-ea"/>
              </a:rPr>
              <a:t>관제 기능</a:t>
            </a:r>
            <a:endParaRPr lang="en-US" altLang="ko-KR" sz="1600" dirty="0">
              <a:latin typeface="+mn-ea"/>
            </a:endParaRPr>
          </a:p>
          <a:p>
            <a:pPr>
              <a:defRPr/>
            </a:pPr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2B4827-7D44-48AA-B8E9-08F410118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290" y="1624426"/>
            <a:ext cx="2763880" cy="4545555"/>
          </a:xfrm>
          <a:prstGeom prst="rect">
            <a:avLst/>
          </a:prstGeom>
        </p:spPr>
      </p:pic>
      <p:pic>
        <p:nvPicPr>
          <p:cNvPr id="1026" name="Picture 2" descr="ë¼ì¦ë² ë¦¬íì´ í¬í¸í¬ìë©ì ëí ì´ë¯¸ì§ ê²ìê²°ê³¼">
            <a:extLst>
              <a:ext uri="{FF2B5EF4-FFF2-40B4-BE49-F238E27FC236}">
                <a16:creationId xmlns:a16="http://schemas.microsoft.com/office/drawing/2014/main" id="{86387442-C4D1-4A71-A9B7-07C205601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57" y="3429000"/>
            <a:ext cx="69342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ë¼ì¦ë² ë¦¬íì´ ì¤ë§í¸í ê´ì ê¸°ë¥ì ëí ì´ë¯¸ì§ ê²ìê²°ê³¼">
            <a:extLst>
              <a:ext uri="{FF2B5EF4-FFF2-40B4-BE49-F238E27FC236}">
                <a16:creationId xmlns:a16="http://schemas.microsoft.com/office/drawing/2014/main" id="{0AB4F058-3AE4-4463-A825-238E44AC6E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9" t="10033" r="9015" b="10032"/>
          <a:stretch/>
        </p:blipFill>
        <p:spPr bwMode="auto">
          <a:xfrm>
            <a:off x="3373515" y="688019"/>
            <a:ext cx="8247356" cy="548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08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D3B87F7-C5BD-408E-B796-6C6E54BA6A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4672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/>
          <a:lstStyle/>
          <a:p>
            <a:r>
              <a:rPr lang="en-US" altLang="ko-KR" dirty="0"/>
              <a:t>1.  </a:t>
            </a:r>
            <a:r>
              <a:rPr lang="ko-KR" altLang="en-US" dirty="0"/>
              <a:t>배경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71319" y="782023"/>
            <a:ext cx="9217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  <a:defRPr/>
            </a:pPr>
            <a:r>
              <a:rPr lang="ko-KR" altLang="en-US" sz="1400" b="1" dirty="0"/>
              <a:t>고시텔에서의 보안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문제는 늘 화제거리</a:t>
            </a:r>
            <a:endParaRPr lang="en-US" altLang="ko-KR" sz="1400" b="1" dirty="0"/>
          </a:p>
          <a:p>
            <a:pPr marL="342900" indent="-342900">
              <a:buAutoNum type="arabicParenR"/>
              <a:defRPr/>
            </a:pPr>
            <a:r>
              <a:rPr lang="ko-KR" altLang="en-US" sz="1400" b="1" dirty="0" err="1"/>
              <a:t>고시텔</a:t>
            </a:r>
            <a:r>
              <a:rPr lang="ko-KR" altLang="en-US" sz="1400" b="1" dirty="0"/>
              <a:t> 대부분의 사무실에서는 모니터링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관제 시스템이 </a:t>
            </a:r>
            <a:r>
              <a:rPr lang="ko-KR" altLang="en-US" sz="1400" b="1" dirty="0" err="1"/>
              <a:t>갖추어져</a:t>
            </a:r>
            <a:r>
              <a:rPr lang="ko-KR" altLang="en-US" sz="1400" b="1" dirty="0"/>
              <a:t> 있지 않음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50" name="화살표: 위쪽/아래쪽 49">
            <a:extLst>
              <a:ext uri="{FF2B5EF4-FFF2-40B4-BE49-F238E27FC236}">
                <a16:creationId xmlns:a16="http://schemas.microsoft.com/office/drawing/2014/main" id="{AD60C558-2199-4320-9C95-72D103FFC445}"/>
              </a:ext>
            </a:extLst>
          </p:cNvPr>
          <p:cNvSpPr/>
          <p:nvPr/>
        </p:nvSpPr>
        <p:spPr bwMode="auto">
          <a:xfrm rot="2694894">
            <a:off x="7748324" y="4615985"/>
            <a:ext cx="360050" cy="947997"/>
          </a:xfrm>
          <a:prstGeom prst="upDownArrow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AutoShape 6" descr="ì¨ëê³ ë¡ê³ ì ëí ì´ë¯¸ì§ ê²ìê²°ê³¼">
            <a:extLst>
              <a:ext uri="{FF2B5EF4-FFF2-40B4-BE49-F238E27FC236}">
                <a16:creationId xmlns:a16="http://schemas.microsoft.com/office/drawing/2014/main" id="{F0647337-FF53-42DC-AD2F-E8699CF1E1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1B514A7-A7E3-4C35-A72B-5EFDBA30B6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55" t="7469" r="38620" b="31514"/>
          <a:stretch/>
        </p:blipFill>
        <p:spPr>
          <a:xfrm>
            <a:off x="1349933" y="1465610"/>
            <a:ext cx="4842667" cy="40393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F6F0DB-A70B-4F28-8942-6F5BB9852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83" y="1200182"/>
            <a:ext cx="4117833" cy="45701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1E6343-93F9-4673-AC9A-3475AE135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450" y="3172044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88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D370F2-62AD-4A1D-B1D1-F3168498732F}"/>
              </a:ext>
            </a:extLst>
          </p:cNvPr>
          <p:cNvSpPr txBox="1"/>
          <p:nvPr/>
        </p:nvSpPr>
        <p:spPr>
          <a:xfrm>
            <a:off x="315173" y="1064096"/>
            <a:ext cx="92178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en-US" altLang="ko-KR" sz="1400" dirty="0">
                <a:latin typeface="+mn-ea"/>
                <a:hlinkClick r:id="rId3"/>
              </a:rPr>
              <a:t>https://www.raspberrypi.org/forums/viewtopic.php?p=1321864#p1321864</a:t>
            </a:r>
            <a:r>
              <a:rPr lang="en-US" altLang="ko-KR" sz="1400" dirty="0">
                <a:latin typeface="+mn-ea"/>
              </a:rPr>
              <a:t> [RPI</a:t>
            </a:r>
            <a:r>
              <a:rPr lang="ko-KR" altLang="en-US" sz="1400" dirty="0">
                <a:latin typeface="+mn-ea"/>
              </a:rPr>
              <a:t> 수명</a:t>
            </a:r>
            <a:r>
              <a:rPr lang="en-US" altLang="ko-KR" sz="1400" dirty="0">
                <a:latin typeface="+mn-ea"/>
              </a:rPr>
              <a:t>]</a:t>
            </a:r>
          </a:p>
          <a:p>
            <a:pPr marL="342900" indent="-342900">
              <a:buAutoNum type="arabicPeriod"/>
              <a:defRPr/>
            </a:pPr>
            <a:r>
              <a:rPr lang="en-US" altLang="ko-KR" sz="1400" dirty="0">
                <a:latin typeface="+mn-ea"/>
                <a:hlinkClick r:id="rId4"/>
              </a:rPr>
              <a:t>https://www.raspberrypi.org/forums/viewtopic.php?t=103264</a:t>
            </a:r>
            <a:r>
              <a:rPr lang="en-US" altLang="ko-KR" sz="1400" dirty="0">
                <a:latin typeface="+mn-ea"/>
              </a:rPr>
              <a:t> [SD</a:t>
            </a:r>
            <a:r>
              <a:rPr lang="ko-KR" altLang="en-US" sz="1400" dirty="0">
                <a:latin typeface="+mn-ea"/>
              </a:rPr>
              <a:t>카드 수명</a:t>
            </a:r>
            <a:r>
              <a:rPr lang="en-US" altLang="ko-KR" sz="1400" dirty="0">
                <a:latin typeface="+mn-ea"/>
              </a:rPr>
              <a:t>]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altLang="ko-KR" sz="1400" dirty="0">
                <a:hlinkClick r:id="rId5"/>
              </a:rPr>
              <a:t>www.hani.co.kr/arti/society/society_general/714542.html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altLang="ko-KR" sz="1400" dirty="0">
                <a:hlinkClick r:id="rId5"/>
              </a:rPr>
              <a:t>http://www.yonhapnews.co.kr/bulletin/2018/06/27/0200000000AKR20180627089000060.HTML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altLang="ko-KR" sz="1400" dirty="0">
                <a:hlinkClick r:id="rId5"/>
              </a:rPr>
              <a:t>http://www.asiae.co.kr/news/view.htm?idxno=2018051511513568125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altLang="ko-KR" sz="1400" dirty="0">
                <a:hlinkClick r:id="rId5"/>
              </a:rPr>
              <a:t>https://slidesplayer.org/slide/11113207/</a:t>
            </a:r>
          </a:p>
          <a:p>
            <a:pPr marL="342900" indent="-342900">
              <a:buFontTx/>
              <a:buAutoNum type="arabicPeriod"/>
              <a:defRPr/>
            </a:pPr>
            <a:endParaRPr lang="en-US" altLang="ko-KR" sz="1400" dirty="0">
              <a:hlinkClick r:id="rId5"/>
            </a:endParaRPr>
          </a:p>
          <a:p>
            <a:pPr marL="342900" indent="-342900">
              <a:buAutoNum type="arabicPeriod"/>
              <a:defRPr/>
            </a:pPr>
            <a:endParaRPr lang="en-US" altLang="ko-KR" sz="1400" dirty="0">
              <a:latin typeface="+mn-ea"/>
            </a:endParaRPr>
          </a:p>
          <a:p>
            <a:pPr marL="342900" indent="-342900">
              <a:buAutoNum type="arabicPeriod"/>
              <a:defRPr/>
            </a:pP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1163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/>
          <a:lstStyle/>
          <a:p>
            <a:r>
              <a:rPr lang="en-US" altLang="ko-KR" dirty="0"/>
              <a:t>2.  </a:t>
            </a:r>
            <a:r>
              <a:rPr lang="ko-KR" altLang="en-US" dirty="0"/>
              <a:t>벤치마킹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71319" y="782023"/>
            <a:ext cx="9217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400" b="1" dirty="0"/>
              <a:t>신축하는 아파트 같은 경우 출입통제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관제모니터링 등의 시스템이 구축 됨</a:t>
            </a:r>
            <a:r>
              <a:rPr lang="en-US" altLang="ko-KR" sz="1400" b="1" dirty="0"/>
              <a:t>.</a:t>
            </a:r>
          </a:p>
          <a:p>
            <a:pPr>
              <a:defRPr/>
            </a:pPr>
            <a:r>
              <a:rPr lang="ko-KR" altLang="en-US" sz="1400" b="1" dirty="0" err="1"/>
              <a:t>고시텔</a:t>
            </a:r>
            <a:r>
              <a:rPr lang="ko-KR" altLang="en-US" sz="1400" b="1" dirty="0"/>
              <a:t> 같은 곳에서는 보안 문제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모니터링이 이루어지고 있지 않음</a:t>
            </a:r>
            <a:r>
              <a:rPr lang="en-US" altLang="ko-KR" sz="1400" b="1" dirty="0"/>
              <a:t>. (</a:t>
            </a:r>
            <a:r>
              <a:rPr lang="ko-KR" altLang="en-US" sz="1400" b="1" dirty="0" err="1"/>
              <a:t>고시텔</a:t>
            </a:r>
            <a:r>
              <a:rPr lang="ko-KR" altLang="en-US" sz="1400" b="1" dirty="0"/>
              <a:t> 담당자 대부분 무관심</a:t>
            </a:r>
            <a:r>
              <a:rPr lang="en-US" altLang="ko-KR" sz="1400" b="1" dirty="0"/>
              <a:t>)</a:t>
            </a:r>
          </a:p>
        </p:txBody>
      </p:sp>
      <p:sp>
        <p:nvSpPr>
          <p:cNvPr id="7" name="AutoShape 6" descr="ì¨ëê³ ë¡ê³ ì ëí ì´ë¯¸ì§ ê²ìê²°ê³¼">
            <a:extLst>
              <a:ext uri="{FF2B5EF4-FFF2-40B4-BE49-F238E27FC236}">
                <a16:creationId xmlns:a16="http://schemas.microsoft.com/office/drawing/2014/main" id="{F0647337-FF53-42DC-AD2F-E8699CF1E1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9E015-D126-4D5B-BB1C-417C2EDE009E}"/>
              </a:ext>
            </a:extLst>
          </p:cNvPr>
          <p:cNvSpPr txBox="1"/>
          <p:nvPr/>
        </p:nvSpPr>
        <p:spPr>
          <a:xfrm>
            <a:off x="7077041" y="5642159"/>
            <a:ext cx="4351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400" b="1" dirty="0"/>
              <a:t>&lt;BEMS(Building Energy Management System)&gt;</a:t>
            </a:r>
            <a:endParaRPr lang="ko-KR" alt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372921-6167-4CE5-BED1-1085E8B18D1D}"/>
              </a:ext>
            </a:extLst>
          </p:cNvPr>
          <p:cNvSpPr txBox="1"/>
          <p:nvPr/>
        </p:nvSpPr>
        <p:spPr>
          <a:xfrm>
            <a:off x="1068664" y="5497148"/>
            <a:ext cx="4154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400" b="1" dirty="0"/>
              <a:t>&lt;FMS(Facility Management System)&gt;</a:t>
            </a:r>
            <a:endParaRPr lang="ko-KR" altLang="en-US" sz="14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05BF178-C879-4FD4-A497-B5BE148F6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125" y="1842510"/>
            <a:ext cx="6450763" cy="3631715"/>
          </a:xfrm>
          <a:prstGeom prst="rect">
            <a:avLst/>
          </a:prstGeom>
        </p:spPr>
      </p:pic>
      <p:pic>
        <p:nvPicPr>
          <p:cNvPr id="1026" name="Picture 2" descr="Facility Management Systemì ëí ì´ë¯¸ì§ ê²ìê²°ê³¼">
            <a:extLst>
              <a:ext uri="{FF2B5EF4-FFF2-40B4-BE49-F238E27FC236}">
                <a16:creationId xmlns:a16="http://schemas.microsoft.com/office/drawing/2014/main" id="{D1AF1472-26F6-4716-8CE9-7D44054F0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23" y="1539844"/>
            <a:ext cx="381000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481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프로그램 전체 구조</a:t>
            </a:r>
          </a:p>
        </p:txBody>
      </p:sp>
      <p:sp>
        <p:nvSpPr>
          <p:cNvPr id="23" name="TextBox 164">
            <a:extLst>
              <a:ext uri="{FF2B5EF4-FFF2-40B4-BE49-F238E27FC236}">
                <a16:creationId xmlns:a16="http://schemas.microsoft.com/office/drawing/2014/main" id="{1B0590F8-742B-488C-BD58-762DDD35F3CA}"/>
              </a:ext>
            </a:extLst>
          </p:cNvPr>
          <p:cNvSpPr txBox="1"/>
          <p:nvPr/>
        </p:nvSpPr>
        <p:spPr>
          <a:xfrm>
            <a:off x="9017867" y="2304777"/>
            <a:ext cx="222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3507730" rtl="0" eaLnBrk="1" latinLnBrk="1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3865" algn="l" defTabSz="3507730" rtl="0" eaLnBrk="1" latinLnBrk="1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07730" algn="l" defTabSz="3507730" rtl="0" eaLnBrk="1" latinLnBrk="1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1595" algn="l" defTabSz="3507730" rtl="0" eaLnBrk="1" latinLnBrk="1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15460" algn="l" defTabSz="3507730" rtl="0" eaLnBrk="1" latinLnBrk="1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69325" algn="l" defTabSz="3507730" rtl="0" eaLnBrk="1" latinLnBrk="1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23190" algn="l" defTabSz="3507730" rtl="0" eaLnBrk="1" latinLnBrk="1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77054" algn="l" defTabSz="3507730" rtl="0" eaLnBrk="1" latinLnBrk="1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30919" algn="l" defTabSz="3507730" rtl="0" eaLnBrk="1" latinLnBrk="1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Client(provider)</a:t>
            </a:r>
            <a:endParaRPr lang="ko-KR" altLang="en-US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FFF8B38-C748-4248-B28E-563CA1215CE0}"/>
              </a:ext>
            </a:extLst>
          </p:cNvPr>
          <p:cNvGrpSpPr/>
          <p:nvPr/>
        </p:nvGrpSpPr>
        <p:grpSpPr>
          <a:xfrm>
            <a:off x="4029495" y="1714363"/>
            <a:ext cx="3983990" cy="4336519"/>
            <a:chOff x="5274441" y="-1841553"/>
            <a:chExt cx="3983990" cy="5528370"/>
          </a:xfrm>
        </p:grpSpPr>
        <p:sp>
          <p:nvSpPr>
            <p:cNvPr id="31" name="모서리가 둥근 직사각형 45">
              <a:extLst>
                <a:ext uri="{FF2B5EF4-FFF2-40B4-BE49-F238E27FC236}">
                  <a16:creationId xmlns:a16="http://schemas.microsoft.com/office/drawing/2014/main" id="{AC18DC3A-4894-4E30-8D11-FADE43E967A4}"/>
                </a:ext>
              </a:extLst>
            </p:cNvPr>
            <p:cNvSpPr/>
            <p:nvPr/>
          </p:nvSpPr>
          <p:spPr>
            <a:xfrm>
              <a:off x="5469050" y="-1841553"/>
              <a:ext cx="3566533" cy="5528370"/>
            </a:xfrm>
            <a:prstGeom prst="roundRect">
              <a:avLst>
                <a:gd name="adj" fmla="val 7610"/>
              </a:avLst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75386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50773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26159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01546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876932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52319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277054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030919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166">
              <a:extLst>
                <a:ext uri="{FF2B5EF4-FFF2-40B4-BE49-F238E27FC236}">
                  <a16:creationId xmlns:a16="http://schemas.microsoft.com/office/drawing/2014/main" id="{A32CD8F1-8FA8-400A-9290-12D8552B63BA}"/>
                </a:ext>
              </a:extLst>
            </p:cNvPr>
            <p:cNvSpPr txBox="1"/>
            <p:nvPr/>
          </p:nvSpPr>
          <p:spPr>
            <a:xfrm>
              <a:off x="5274441" y="-1810509"/>
              <a:ext cx="1457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3507730" rtl="0" eaLnBrk="1" latinLnBrk="1" hangingPunct="1">
                <a:defRPr sz="69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53865" algn="l" defTabSz="3507730" rtl="0" eaLnBrk="1" latinLnBrk="1" hangingPunct="1">
                <a:defRPr sz="69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07730" algn="l" defTabSz="3507730" rtl="0" eaLnBrk="1" latinLnBrk="1" hangingPunct="1">
                <a:defRPr sz="69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261595" algn="l" defTabSz="3507730" rtl="0" eaLnBrk="1" latinLnBrk="1" hangingPunct="1">
                <a:defRPr sz="69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015460" algn="l" defTabSz="3507730" rtl="0" eaLnBrk="1" latinLnBrk="1" hangingPunct="1">
                <a:defRPr sz="69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769325" algn="l" defTabSz="3507730" rtl="0" eaLnBrk="1" latinLnBrk="1" hangingPunct="1">
                <a:defRPr sz="69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523190" algn="l" defTabSz="3507730" rtl="0" eaLnBrk="1" latinLnBrk="1" hangingPunct="1">
                <a:defRPr sz="69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277054" algn="l" defTabSz="3507730" rtl="0" eaLnBrk="1" latinLnBrk="1" hangingPunct="1">
                <a:defRPr sz="69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030919" algn="l" defTabSz="3507730" rtl="0" eaLnBrk="1" latinLnBrk="1" hangingPunct="1">
                <a:defRPr sz="69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AWS</a:t>
              </a:r>
              <a:endPara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9E30F12-1E50-4394-828B-7CBA3BD68F5D}"/>
                </a:ext>
              </a:extLst>
            </p:cNvPr>
            <p:cNvSpPr/>
            <p:nvPr/>
          </p:nvSpPr>
          <p:spPr>
            <a:xfrm>
              <a:off x="5575171" y="2238393"/>
              <a:ext cx="2862140" cy="127326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75386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50773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26159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01546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876932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52319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277054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030919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순서도: 자기 디스크 35">
              <a:extLst>
                <a:ext uri="{FF2B5EF4-FFF2-40B4-BE49-F238E27FC236}">
                  <a16:creationId xmlns:a16="http://schemas.microsoft.com/office/drawing/2014/main" id="{B2D69D21-5146-46BD-905F-AC25CC183504}"/>
                </a:ext>
              </a:extLst>
            </p:cNvPr>
            <p:cNvSpPr/>
            <p:nvPr/>
          </p:nvSpPr>
          <p:spPr bwMode="auto">
            <a:xfrm>
              <a:off x="8127940" y="2784840"/>
              <a:ext cx="611055" cy="782946"/>
            </a:xfrm>
            <a:prstGeom prst="flowChartMagneticDisk">
              <a:avLst/>
            </a:prstGeom>
            <a:solidFill>
              <a:srgbClr val="92D050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40161" dir="1106097" algn="ctr" rotWithShape="0">
                      <a:srgbClr val="003300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b="0" i="0" u="none" strike="noStrike" cap="none" normalizeH="0" baseline="0">
                <a:ln>
                  <a:noFill/>
                </a:ln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Box 166">
              <a:extLst>
                <a:ext uri="{FF2B5EF4-FFF2-40B4-BE49-F238E27FC236}">
                  <a16:creationId xmlns:a16="http://schemas.microsoft.com/office/drawing/2014/main" id="{C3087619-EF66-4A34-AB71-DB1FF67777EB}"/>
                </a:ext>
              </a:extLst>
            </p:cNvPr>
            <p:cNvSpPr txBox="1"/>
            <p:nvPr/>
          </p:nvSpPr>
          <p:spPr>
            <a:xfrm>
              <a:off x="7996547" y="2400283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3507730" rtl="0" eaLnBrk="1" latinLnBrk="1" hangingPunct="1">
                <a:defRPr sz="69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53865" algn="l" defTabSz="3507730" rtl="0" eaLnBrk="1" latinLnBrk="1" hangingPunct="1">
                <a:defRPr sz="69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07730" algn="l" defTabSz="3507730" rtl="0" eaLnBrk="1" latinLnBrk="1" hangingPunct="1">
                <a:defRPr sz="69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261595" algn="l" defTabSz="3507730" rtl="0" eaLnBrk="1" latinLnBrk="1" hangingPunct="1">
                <a:defRPr sz="69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015460" algn="l" defTabSz="3507730" rtl="0" eaLnBrk="1" latinLnBrk="1" hangingPunct="1">
                <a:defRPr sz="69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769325" algn="l" defTabSz="3507730" rtl="0" eaLnBrk="1" latinLnBrk="1" hangingPunct="1">
                <a:defRPr sz="69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523190" algn="l" defTabSz="3507730" rtl="0" eaLnBrk="1" latinLnBrk="1" hangingPunct="1">
                <a:defRPr sz="69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277054" algn="l" defTabSz="3507730" rtl="0" eaLnBrk="1" latinLnBrk="1" hangingPunct="1">
                <a:defRPr sz="69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030919" algn="l" defTabSz="3507730" rtl="0" eaLnBrk="1" latinLnBrk="1" hangingPunct="1">
                <a:defRPr sz="69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sz="14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Mysql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012C63-BF4A-4B33-8944-269BADD98226}"/>
              </a:ext>
            </a:extLst>
          </p:cNvPr>
          <p:cNvSpPr/>
          <p:nvPr/>
        </p:nvSpPr>
        <p:spPr>
          <a:xfrm>
            <a:off x="9229238" y="2641248"/>
            <a:ext cx="1861357" cy="1184576"/>
          </a:xfrm>
          <a:prstGeom prst="rect">
            <a:avLst/>
          </a:prstGeom>
          <a:solidFill>
            <a:srgbClr val="FFE7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753865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507730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261595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015460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8769325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523190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277054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030919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browser</a:t>
            </a:r>
            <a:endParaRPr lang="ko-KR" altLang="en-US" sz="18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자유형 91">
            <a:extLst>
              <a:ext uri="{FF2B5EF4-FFF2-40B4-BE49-F238E27FC236}">
                <a16:creationId xmlns:a16="http://schemas.microsoft.com/office/drawing/2014/main" id="{8F7F0D60-AC7A-4D12-8DA6-33C3ECB6A382}"/>
              </a:ext>
            </a:extLst>
          </p:cNvPr>
          <p:cNvSpPr/>
          <p:nvPr/>
        </p:nvSpPr>
        <p:spPr>
          <a:xfrm>
            <a:off x="5236263" y="2862887"/>
            <a:ext cx="2646485" cy="2189565"/>
          </a:xfrm>
          <a:custGeom>
            <a:avLst/>
            <a:gdLst>
              <a:gd name="connsiteX0" fmla="*/ 0 w 2646485"/>
              <a:gd name="connsiteY0" fmla="*/ 2189565 h 2189565"/>
              <a:gd name="connsiteX1" fmla="*/ 835269 w 2646485"/>
              <a:gd name="connsiteY1" fmla="*/ 2004927 h 2189565"/>
              <a:gd name="connsiteX2" fmla="*/ 931985 w 2646485"/>
              <a:gd name="connsiteY2" fmla="*/ 1952173 h 2189565"/>
              <a:gd name="connsiteX3" fmla="*/ 967154 w 2646485"/>
              <a:gd name="connsiteY3" fmla="*/ 1934588 h 2189565"/>
              <a:gd name="connsiteX4" fmla="*/ 1037492 w 2646485"/>
              <a:gd name="connsiteY4" fmla="*/ 1890627 h 2189565"/>
              <a:gd name="connsiteX5" fmla="*/ 1125415 w 2646485"/>
              <a:gd name="connsiteY5" fmla="*/ 1846665 h 2189565"/>
              <a:gd name="connsiteX6" fmla="*/ 1213338 w 2646485"/>
              <a:gd name="connsiteY6" fmla="*/ 1793912 h 2189565"/>
              <a:gd name="connsiteX7" fmla="*/ 1274885 w 2646485"/>
              <a:gd name="connsiteY7" fmla="*/ 1749950 h 2189565"/>
              <a:gd name="connsiteX8" fmla="*/ 1362808 w 2646485"/>
              <a:gd name="connsiteY8" fmla="*/ 1697196 h 2189565"/>
              <a:gd name="connsiteX9" fmla="*/ 1389185 w 2646485"/>
              <a:gd name="connsiteY9" fmla="*/ 1670819 h 2189565"/>
              <a:gd name="connsiteX10" fmla="*/ 1468315 w 2646485"/>
              <a:gd name="connsiteY10" fmla="*/ 1609273 h 2189565"/>
              <a:gd name="connsiteX11" fmla="*/ 1521069 w 2646485"/>
              <a:gd name="connsiteY11" fmla="*/ 1556519 h 2189565"/>
              <a:gd name="connsiteX12" fmla="*/ 1556238 w 2646485"/>
              <a:gd name="connsiteY12" fmla="*/ 1468596 h 2189565"/>
              <a:gd name="connsiteX13" fmla="*/ 1565031 w 2646485"/>
              <a:gd name="connsiteY13" fmla="*/ 1433427 h 2189565"/>
              <a:gd name="connsiteX14" fmla="*/ 1582615 w 2646485"/>
              <a:gd name="connsiteY14" fmla="*/ 1354296 h 2189565"/>
              <a:gd name="connsiteX15" fmla="*/ 1617785 w 2646485"/>
              <a:gd name="connsiteY15" fmla="*/ 1248788 h 2189565"/>
              <a:gd name="connsiteX16" fmla="*/ 1679331 w 2646485"/>
              <a:gd name="connsiteY16" fmla="*/ 1090527 h 2189565"/>
              <a:gd name="connsiteX17" fmla="*/ 1723292 w 2646485"/>
              <a:gd name="connsiteY17" fmla="*/ 861927 h 2189565"/>
              <a:gd name="connsiteX18" fmla="*/ 1767254 w 2646485"/>
              <a:gd name="connsiteY18" fmla="*/ 765212 h 2189565"/>
              <a:gd name="connsiteX19" fmla="*/ 1784838 w 2646485"/>
              <a:gd name="connsiteY19" fmla="*/ 677288 h 2189565"/>
              <a:gd name="connsiteX20" fmla="*/ 1802423 w 2646485"/>
              <a:gd name="connsiteY20" fmla="*/ 650912 h 2189565"/>
              <a:gd name="connsiteX21" fmla="*/ 1855177 w 2646485"/>
              <a:gd name="connsiteY21" fmla="*/ 580573 h 2189565"/>
              <a:gd name="connsiteX22" fmla="*/ 1872762 w 2646485"/>
              <a:gd name="connsiteY22" fmla="*/ 545404 h 2189565"/>
              <a:gd name="connsiteX23" fmla="*/ 1881554 w 2646485"/>
              <a:gd name="connsiteY23" fmla="*/ 519027 h 2189565"/>
              <a:gd name="connsiteX24" fmla="*/ 1899138 w 2646485"/>
              <a:gd name="connsiteY24" fmla="*/ 492650 h 2189565"/>
              <a:gd name="connsiteX25" fmla="*/ 1907931 w 2646485"/>
              <a:gd name="connsiteY25" fmla="*/ 466273 h 2189565"/>
              <a:gd name="connsiteX26" fmla="*/ 1925515 w 2646485"/>
              <a:gd name="connsiteY26" fmla="*/ 439896 h 2189565"/>
              <a:gd name="connsiteX27" fmla="*/ 1978269 w 2646485"/>
              <a:gd name="connsiteY27" fmla="*/ 378350 h 2189565"/>
              <a:gd name="connsiteX28" fmla="*/ 2013438 w 2646485"/>
              <a:gd name="connsiteY28" fmla="*/ 351973 h 2189565"/>
              <a:gd name="connsiteX29" fmla="*/ 2039815 w 2646485"/>
              <a:gd name="connsiteY29" fmla="*/ 299219 h 2189565"/>
              <a:gd name="connsiteX30" fmla="*/ 2189285 w 2646485"/>
              <a:gd name="connsiteY30" fmla="*/ 176127 h 2189565"/>
              <a:gd name="connsiteX31" fmla="*/ 2321169 w 2646485"/>
              <a:gd name="connsiteY31" fmla="*/ 88204 h 2189565"/>
              <a:gd name="connsiteX32" fmla="*/ 2365131 w 2646485"/>
              <a:gd name="connsiteY32" fmla="*/ 70619 h 2189565"/>
              <a:gd name="connsiteX33" fmla="*/ 2391508 w 2646485"/>
              <a:gd name="connsiteY33" fmla="*/ 61827 h 2189565"/>
              <a:gd name="connsiteX34" fmla="*/ 2426677 w 2646485"/>
              <a:gd name="connsiteY34" fmla="*/ 44242 h 2189565"/>
              <a:gd name="connsiteX35" fmla="*/ 2488223 w 2646485"/>
              <a:gd name="connsiteY35" fmla="*/ 35450 h 2189565"/>
              <a:gd name="connsiteX36" fmla="*/ 2584938 w 2646485"/>
              <a:gd name="connsiteY36" fmla="*/ 17865 h 2189565"/>
              <a:gd name="connsiteX37" fmla="*/ 2646485 w 2646485"/>
              <a:gd name="connsiteY37" fmla="*/ 281 h 218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646485" h="2189565">
                <a:moveTo>
                  <a:pt x="0" y="2189565"/>
                </a:moveTo>
                <a:lnTo>
                  <a:pt x="835269" y="2004927"/>
                </a:lnTo>
                <a:cubicBezTo>
                  <a:pt x="878503" y="1994983"/>
                  <a:pt x="893350" y="1975354"/>
                  <a:pt x="931985" y="1952173"/>
                </a:cubicBezTo>
                <a:cubicBezTo>
                  <a:pt x="943224" y="1945430"/>
                  <a:pt x="955833" y="1941192"/>
                  <a:pt x="967154" y="1934588"/>
                </a:cubicBezTo>
                <a:cubicBezTo>
                  <a:pt x="991036" y="1920657"/>
                  <a:pt x="1013323" y="1904054"/>
                  <a:pt x="1037492" y="1890627"/>
                </a:cubicBezTo>
                <a:cubicBezTo>
                  <a:pt x="1066136" y="1874714"/>
                  <a:pt x="1099828" y="1867134"/>
                  <a:pt x="1125415" y="1846665"/>
                </a:cubicBezTo>
                <a:cubicBezTo>
                  <a:pt x="1243467" y="1752225"/>
                  <a:pt x="1100008" y="1860021"/>
                  <a:pt x="1213338" y="1793912"/>
                </a:cubicBezTo>
                <a:cubicBezTo>
                  <a:pt x="1235115" y="1781209"/>
                  <a:pt x="1253615" y="1763486"/>
                  <a:pt x="1274885" y="1749950"/>
                </a:cubicBezTo>
                <a:cubicBezTo>
                  <a:pt x="1350075" y="1702102"/>
                  <a:pt x="1265097" y="1773193"/>
                  <a:pt x="1362808" y="1697196"/>
                </a:cubicBezTo>
                <a:cubicBezTo>
                  <a:pt x="1372623" y="1689562"/>
                  <a:pt x="1379633" y="1678779"/>
                  <a:pt x="1389185" y="1670819"/>
                </a:cubicBezTo>
                <a:cubicBezTo>
                  <a:pt x="1414856" y="1649427"/>
                  <a:pt x="1444687" y="1632901"/>
                  <a:pt x="1468315" y="1609273"/>
                </a:cubicBezTo>
                <a:lnTo>
                  <a:pt x="1521069" y="1556519"/>
                </a:lnTo>
                <a:cubicBezTo>
                  <a:pt x="1541142" y="1476232"/>
                  <a:pt x="1513864" y="1574533"/>
                  <a:pt x="1556238" y="1468596"/>
                </a:cubicBezTo>
                <a:cubicBezTo>
                  <a:pt x="1560726" y="1457376"/>
                  <a:pt x="1562314" y="1445201"/>
                  <a:pt x="1565031" y="1433427"/>
                </a:cubicBezTo>
                <a:cubicBezTo>
                  <a:pt x="1571107" y="1407099"/>
                  <a:pt x="1576062" y="1380510"/>
                  <a:pt x="1582615" y="1354296"/>
                </a:cubicBezTo>
                <a:cubicBezTo>
                  <a:pt x="1604021" y="1268671"/>
                  <a:pt x="1592657" y="1319147"/>
                  <a:pt x="1617785" y="1248788"/>
                </a:cubicBezTo>
                <a:cubicBezTo>
                  <a:pt x="1666202" y="1113222"/>
                  <a:pt x="1619465" y="1225227"/>
                  <a:pt x="1679331" y="1090527"/>
                </a:cubicBezTo>
                <a:cubicBezTo>
                  <a:pt x="1693985" y="1014327"/>
                  <a:pt x="1688590" y="931331"/>
                  <a:pt x="1723292" y="861927"/>
                </a:cubicBezTo>
                <a:cubicBezTo>
                  <a:pt x="1734996" y="838519"/>
                  <a:pt x="1759934" y="796934"/>
                  <a:pt x="1767254" y="765212"/>
                </a:cubicBezTo>
                <a:cubicBezTo>
                  <a:pt x="1773974" y="736089"/>
                  <a:pt x="1776048" y="705855"/>
                  <a:pt x="1784838" y="677288"/>
                </a:cubicBezTo>
                <a:cubicBezTo>
                  <a:pt x="1787946" y="667188"/>
                  <a:pt x="1796208" y="659458"/>
                  <a:pt x="1802423" y="650912"/>
                </a:cubicBezTo>
                <a:cubicBezTo>
                  <a:pt x="1819661" y="627210"/>
                  <a:pt x="1842070" y="606787"/>
                  <a:pt x="1855177" y="580573"/>
                </a:cubicBezTo>
                <a:cubicBezTo>
                  <a:pt x="1861039" y="568850"/>
                  <a:pt x="1867599" y="557451"/>
                  <a:pt x="1872762" y="545404"/>
                </a:cubicBezTo>
                <a:cubicBezTo>
                  <a:pt x="1876413" y="536885"/>
                  <a:pt x="1877409" y="527317"/>
                  <a:pt x="1881554" y="519027"/>
                </a:cubicBezTo>
                <a:cubicBezTo>
                  <a:pt x="1886280" y="509576"/>
                  <a:pt x="1894412" y="502101"/>
                  <a:pt x="1899138" y="492650"/>
                </a:cubicBezTo>
                <a:cubicBezTo>
                  <a:pt x="1903283" y="484360"/>
                  <a:pt x="1903786" y="474563"/>
                  <a:pt x="1907931" y="466273"/>
                </a:cubicBezTo>
                <a:cubicBezTo>
                  <a:pt x="1912657" y="456822"/>
                  <a:pt x="1919373" y="448495"/>
                  <a:pt x="1925515" y="439896"/>
                </a:cubicBezTo>
                <a:cubicBezTo>
                  <a:pt x="1943802" y="414294"/>
                  <a:pt x="1954725" y="398530"/>
                  <a:pt x="1978269" y="378350"/>
                </a:cubicBezTo>
                <a:cubicBezTo>
                  <a:pt x="1989395" y="368813"/>
                  <a:pt x="2001715" y="360765"/>
                  <a:pt x="2013438" y="351973"/>
                </a:cubicBezTo>
                <a:cubicBezTo>
                  <a:pt x="2022230" y="334388"/>
                  <a:pt x="2027828" y="314802"/>
                  <a:pt x="2039815" y="299219"/>
                </a:cubicBezTo>
                <a:cubicBezTo>
                  <a:pt x="2084386" y="241277"/>
                  <a:pt x="2129717" y="218675"/>
                  <a:pt x="2189285" y="176127"/>
                </a:cubicBezTo>
                <a:cubicBezTo>
                  <a:pt x="2231037" y="146304"/>
                  <a:pt x="2274641" y="106815"/>
                  <a:pt x="2321169" y="88204"/>
                </a:cubicBezTo>
                <a:cubicBezTo>
                  <a:pt x="2335823" y="82342"/>
                  <a:pt x="2350353" y="76161"/>
                  <a:pt x="2365131" y="70619"/>
                </a:cubicBezTo>
                <a:cubicBezTo>
                  <a:pt x="2373809" y="67365"/>
                  <a:pt x="2382989" y="65478"/>
                  <a:pt x="2391508" y="61827"/>
                </a:cubicBezTo>
                <a:cubicBezTo>
                  <a:pt x="2403555" y="56664"/>
                  <a:pt x="2414032" y="47691"/>
                  <a:pt x="2426677" y="44242"/>
                </a:cubicBezTo>
                <a:cubicBezTo>
                  <a:pt x="2446670" y="38789"/>
                  <a:pt x="2467740" y="38601"/>
                  <a:pt x="2488223" y="35450"/>
                </a:cubicBezTo>
                <a:cubicBezTo>
                  <a:pt x="2536980" y="27949"/>
                  <a:pt x="2539203" y="27013"/>
                  <a:pt x="2584938" y="17865"/>
                </a:cubicBezTo>
                <a:cubicBezTo>
                  <a:pt x="2627972" y="-3651"/>
                  <a:pt x="2607001" y="281"/>
                  <a:pt x="2646485" y="281"/>
                </a:cubicBezTo>
              </a:path>
            </a:pathLst>
          </a:custGeom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b="0" i="0" u="none" strike="noStrike" cap="none" normalizeH="0" baseline="0">
              <a:ln>
                <a:noFill/>
              </a:ln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BE6287-39EE-4CC9-8674-B89D1F4EB545}"/>
              </a:ext>
            </a:extLst>
          </p:cNvPr>
          <p:cNvSpPr txBox="1"/>
          <p:nvPr/>
        </p:nvSpPr>
        <p:spPr>
          <a:xfrm>
            <a:off x="8131590" y="5268117"/>
            <a:ext cx="2766520" cy="8424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회원관리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</a:p>
          <a:p>
            <a:pPr marL="285750" indent="-285750" algn="l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1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센서값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b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472B1D6-AAA6-44E7-A32D-B5DC645C45E2}"/>
              </a:ext>
            </a:extLst>
          </p:cNvPr>
          <p:cNvGrpSpPr/>
          <p:nvPr/>
        </p:nvGrpSpPr>
        <p:grpSpPr>
          <a:xfrm>
            <a:off x="4523213" y="5107500"/>
            <a:ext cx="2056303" cy="325411"/>
            <a:chOff x="4523213" y="5256790"/>
            <a:chExt cx="2056303" cy="32541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B5A42E7-895C-4C74-B846-F2BFC674F678}"/>
                </a:ext>
              </a:extLst>
            </p:cNvPr>
            <p:cNvSpPr txBox="1"/>
            <p:nvPr/>
          </p:nvSpPr>
          <p:spPr>
            <a:xfrm>
              <a:off x="4801192" y="5256790"/>
              <a:ext cx="1778324" cy="325410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 algn="l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 PROJECT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852E8F3-11BD-472F-9F89-D60F4503F94F}"/>
                </a:ext>
              </a:extLst>
            </p:cNvPr>
            <p:cNvSpPr/>
            <p:nvPr/>
          </p:nvSpPr>
          <p:spPr bwMode="auto">
            <a:xfrm>
              <a:off x="4523213" y="5256791"/>
              <a:ext cx="281899" cy="325410"/>
            </a:xfrm>
            <a:prstGeom prst="rect">
              <a:avLst/>
            </a:prstGeom>
            <a:solidFill>
              <a:srgbClr val="4BAA4A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>
                <a:ln>
                  <a:noFill/>
                </a:ln>
                <a:effectLst/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A4A91CB-96B0-434B-A0D7-3B9E4DC9F838}"/>
              </a:ext>
            </a:extLst>
          </p:cNvPr>
          <p:cNvGrpSpPr/>
          <p:nvPr/>
        </p:nvGrpSpPr>
        <p:grpSpPr>
          <a:xfrm>
            <a:off x="7111496" y="942439"/>
            <a:ext cx="3048420" cy="609398"/>
            <a:chOff x="7111497" y="1756443"/>
            <a:chExt cx="3048420" cy="60939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754E202-C480-4F64-BF63-AACFCA107024}"/>
                </a:ext>
              </a:extLst>
            </p:cNvPr>
            <p:cNvSpPr txBox="1"/>
            <p:nvPr/>
          </p:nvSpPr>
          <p:spPr>
            <a:xfrm>
              <a:off x="7393397" y="1756443"/>
              <a:ext cx="2766520" cy="58394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DynamoDB -&gt; MySQL 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전송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MQTT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사용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E9B1F02-4271-4B74-86A3-EC12C46081B1}"/>
                </a:ext>
              </a:extLst>
            </p:cNvPr>
            <p:cNvSpPr/>
            <p:nvPr/>
          </p:nvSpPr>
          <p:spPr bwMode="auto">
            <a:xfrm>
              <a:off x="7111497" y="1756443"/>
              <a:ext cx="281899" cy="609398"/>
            </a:xfrm>
            <a:prstGeom prst="rect">
              <a:avLst/>
            </a:prstGeom>
            <a:solidFill>
              <a:srgbClr val="0F57C2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>
                <a:ln>
                  <a:noFill/>
                </a:ln>
                <a:effectLst/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E04279E-3D7D-4090-AE9E-162C0C287179}"/>
              </a:ext>
            </a:extLst>
          </p:cNvPr>
          <p:cNvSpPr/>
          <p:nvPr/>
        </p:nvSpPr>
        <p:spPr bwMode="auto">
          <a:xfrm>
            <a:off x="7849690" y="5268616"/>
            <a:ext cx="281899" cy="574723"/>
          </a:xfrm>
          <a:prstGeom prst="rect">
            <a:avLst/>
          </a:prstGeom>
          <a:solidFill>
            <a:srgbClr val="FADD89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603537-7DF4-4176-AC51-84EB853FA989}"/>
              </a:ext>
            </a:extLst>
          </p:cNvPr>
          <p:cNvSpPr/>
          <p:nvPr/>
        </p:nvSpPr>
        <p:spPr>
          <a:xfrm>
            <a:off x="2535382" y="1398655"/>
            <a:ext cx="1527614" cy="1326075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753865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507730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261595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015460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8769325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523190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277054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030919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라즈베리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파이 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9184833-15DD-4263-8D7D-9A40629E8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962" y="1451943"/>
            <a:ext cx="253653" cy="452188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2B8FFB4-D733-4643-8B43-D79C2E7BF5B7}"/>
              </a:ext>
            </a:extLst>
          </p:cNvPr>
          <p:cNvCxnSpPr>
            <a:cxnSpLocks/>
          </p:cNvCxnSpPr>
          <p:nvPr/>
        </p:nvCxnSpPr>
        <p:spPr bwMode="auto">
          <a:xfrm flipH="1">
            <a:off x="2435019" y="3188137"/>
            <a:ext cx="99424" cy="0"/>
          </a:xfrm>
          <a:prstGeom prst="line">
            <a:avLst/>
          </a:prstGeom>
          <a:solidFill>
            <a:schemeClr val="tx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0161" dir="1106097" algn="ctr" rotWithShape="0">
                    <a:srgbClr val="003300"/>
                  </a:outerShdw>
                </a:effectLst>
              </a14:hiddenEffects>
            </a:ext>
          </a:extLst>
        </p:spPr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6F7C4F2-FB4C-4ABA-BE03-3A5D29542ACC}"/>
              </a:ext>
            </a:extLst>
          </p:cNvPr>
          <p:cNvGrpSpPr/>
          <p:nvPr/>
        </p:nvGrpSpPr>
        <p:grpSpPr>
          <a:xfrm>
            <a:off x="347386" y="2890582"/>
            <a:ext cx="3447938" cy="583942"/>
            <a:chOff x="506321" y="3962458"/>
            <a:chExt cx="3447938" cy="58394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62AA77-E651-4301-A9B1-CE06797F7DC1}"/>
                </a:ext>
              </a:extLst>
            </p:cNvPr>
            <p:cNvSpPr txBox="1"/>
            <p:nvPr/>
          </p:nvSpPr>
          <p:spPr>
            <a:xfrm>
              <a:off x="784298" y="3962458"/>
              <a:ext cx="3169961" cy="58394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ko-KR" altLang="en-US" sz="1400" b="1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아두이노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b="1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센서값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RPI 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전송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RPI -&gt; DynamoDB 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전송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326EABB-E1DF-4B7F-B2EF-49057E7F3F44}"/>
                </a:ext>
              </a:extLst>
            </p:cNvPr>
            <p:cNvSpPr/>
            <p:nvPr/>
          </p:nvSpPr>
          <p:spPr bwMode="auto">
            <a:xfrm>
              <a:off x="506321" y="3962458"/>
              <a:ext cx="281899" cy="575222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>
                <a:ln>
                  <a:noFill/>
                </a:ln>
                <a:effectLst/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1F41C6C-F976-45AB-939D-93C909F05E54}"/>
              </a:ext>
            </a:extLst>
          </p:cNvPr>
          <p:cNvSpPr/>
          <p:nvPr/>
        </p:nvSpPr>
        <p:spPr>
          <a:xfrm>
            <a:off x="429614" y="1392673"/>
            <a:ext cx="1527614" cy="1326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753865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507730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261595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015460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8769325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523190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277054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030919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아두이노</a:t>
            </a:r>
            <a:endParaRPr lang="ko-KR" altLang="en-US" sz="1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7" name="꺾인 연결선 149">
            <a:extLst>
              <a:ext uri="{FF2B5EF4-FFF2-40B4-BE49-F238E27FC236}">
                <a16:creationId xmlns:a16="http://schemas.microsoft.com/office/drawing/2014/main" id="{26E9A0F1-4EC2-41CA-B185-1C493BBD0BEA}"/>
              </a:ext>
            </a:extLst>
          </p:cNvPr>
          <p:cNvCxnSpPr>
            <a:cxnSpLocks/>
            <a:stCxn id="21" idx="1"/>
            <a:endCxn id="60" idx="3"/>
          </p:cNvCxnSpPr>
          <p:nvPr/>
        </p:nvCxnSpPr>
        <p:spPr bwMode="auto">
          <a:xfrm rot="10800000">
            <a:off x="1957228" y="2055711"/>
            <a:ext cx="578154" cy="5982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40161" dir="1106097" algn="ctr" rotWithShape="0">
                    <a:srgbClr val="00330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순서도: 자기 디스크 80">
            <a:extLst>
              <a:ext uri="{FF2B5EF4-FFF2-40B4-BE49-F238E27FC236}">
                <a16:creationId xmlns:a16="http://schemas.microsoft.com/office/drawing/2014/main" id="{7DF50C26-6F28-40B8-BA0D-C2B05A28AB26}"/>
              </a:ext>
            </a:extLst>
          </p:cNvPr>
          <p:cNvSpPr/>
          <p:nvPr/>
        </p:nvSpPr>
        <p:spPr bwMode="auto">
          <a:xfrm>
            <a:off x="5599651" y="3545334"/>
            <a:ext cx="611055" cy="782946"/>
          </a:xfrm>
          <a:prstGeom prst="flowChartMagneticDisk">
            <a:avLst/>
          </a:prstGeom>
          <a:solidFill>
            <a:schemeClr val="accent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b="0" i="0" u="none" strike="noStrike" cap="none" normalizeH="0" baseline="0">
              <a:ln>
                <a:noFill/>
              </a:ln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TextBox 166">
            <a:extLst>
              <a:ext uri="{FF2B5EF4-FFF2-40B4-BE49-F238E27FC236}">
                <a16:creationId xmlns:a16="http://schemas.microsoft.com/office/drawing/2014/main" id="{56B25D12-BF48-4030-B736-F3178FE0D814}"/>
              </a:ext>
            </a:extLst>
          </p:cNvPr>
          <p:cNvSpPr txBox="1"/>
          <p:nvPr/>
        </p:nvSpPr>
        <p:spPr>
          <a:xfrm>
            <a:off x="5274236" y="437074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3507730" rtl="0" eaLnBrk="1" latinLnBrk="1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3865" algn="l" defTabSz="3507730" rtl="0" eaLnBrk="1" latinLnBrk="1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07730" algn="l" defTabSz="3507730" rtl="0" eaLnBrk="1" latinLnBrk="1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1595" algn="l" defTabSz="3507730" rtl="0" eaLnBrk="1" latinLnBrk="1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15460" algn="l" defTabSz="3507730" rtl="0" eaLnBrk="1" latinLnBrk="1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69325" algn="l" defTabSz="3507730" rtl="0" eaLnBrk="1" latinLnBrk="1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23190" algn="l" defTabSz="3507730" rtl="0" eaLnBrk="1" latinLnBrk="1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77054" algn="l" defTabSz="3507730" rtl="0" eaLnBrk="1" latinLnBrk="1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30919" algn="l" defTabSz="3507730" rtl="0" eaLnBrk="1" latinLnBrk="1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(Dynamo DB)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3" name="꺾인 연결선 149">
            <a:extLst>
              <a:ext uri="{FF2B5EF4-FFF2-40B4-BE49-F238E27FC236}">
                <a16:creationId xmlns:a16="http://schemas.microsoft.com/office/drawing/2014/main" id="{DF96EECE-CF96-4333-9E10-FE94949DE10B}"/>
              </a:ext>
            </a:extLst>
          </p:cNvPr>
          <p:cNvCxnSpPr>
            <a:cxnSpLocks/>
            <a:stCxn id="81" idx="1"/>
            <a:endCxn id="2050" idx="3"/>
          </p:cNvCxnSpPr>
          <p:nvPr/>
        </p:nvCxnSpPr>
        <p:spPr bwMode="auto">
          <a:xfrm rot="5400000" flipH="1" flipV="1">
            <a:off x="5612615" y="2568136"/>
            <a:ext cx="1269763" cy="684634"/>
          </a:xfrm>
          <a:prstGeom prst="bentConnector4">
            <a:avLst>
              <a:gd name="adj1" fmla="val 33445"/>
              <a:gd name="adj2" fmla="val 133390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40161" dir="1106097" algn="ctr" rotWithShape="0">
                    <a:srgbClr val="00330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꺾인 연결선 149">
            <a:extLst>
              <a:ext uri="{FF2B5EF4-FFF2-40B4-BE49-F238E27FC236}">
                <a16:creationId xmlns:a16="http://schemas.microsoft.com/office/drawing/2014/main" id="{B425EC16-BC90-4354-8A99-E6424C1C62E9}"/>
              </a:ext>
            </a:extLst>
          </p:cNvPr>
          <p:cNvCxnSpPr>
            <a:cxnSpLocks/>
            <a:stCxn id="31" idx="0"/>
            <a:endCxn id="21" idx="0"/>
          </p:cNvCxnSpPr>
          <p:nvPr/>
        </p:nvCxnSpPr>
        <p:spPr bwMode="auto">
          <a:xfrm rot="16200000" flipV="1">
            <a:off x="4495426" y="202418"/>
            <a:ext cx="315708" cy="2708182"/>
          </a:xfrm>
          <a:prstGeom prst="bentConnector3">
            <a:avLst>
              <a:gd name="adj1" fmla="val 172409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40161" dir="1106097" algn="ctr" rotWithShape="0">
                    <a:srgbClr val="00330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꺾인 연결선 149">
            <a:extLst>
              <a:ext uri="{FF2B5EF4-FFF2-40B4-BE49-F238E27FC236}">
                <a16:creationId xmlns:a16="http://schemas.microsoft.com/office/drawing/2014/main" id="{89C4D183-CC49-4239-BA3E-3CE407E49192}"/>
              </a:ext>
            </a:extLst>
          </p:cNvPr>
          <p:cNvCxnSpPr>
            <a:cxnSpLocks/>
            <a:stCxn id="37" idx="0"/>
            <a:endCxn id="81" idx="4"/>
          </p:cNvCxnSpPr>
          <p:nvPr/>
        </p:nvCxnSpPr>
        <p:spPr bwMode="auto">
          <a:xfrm rot="16200000" flipV="1">
            <a:off x="6244174" y="3903339"/>
            <a:ext cx="1104902" cy="1171837"/>
          </a:xfrm>
          <a:prstGeom prst="bentConnector2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40161" dir="1106097" algn="ctr" rotWithShape="0">
                    <a:srgbClr val="00330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꺾인 연결선 149">
            <a:extLst>
              <a:ext uri="{FF2B5EF4-FFF2-40B4-BE49-F238E27FC236}">
                <a16:creationId xmlns:a16="http://schemas.microsoft.com/office/drawing/2014/main" id="{2BFFA002-BD77-4337-8CAC-ED7B93138C42}"/>
              </a:ext>
            </a:extLst>
          </p:cNvPr>
          <p:cNvCxnSpPr>
            <a:cxnSpLocks/>
            <a:stCxn id="38" idx="2"/>
          </p:cNvCxnSpPr>
          <p:nvPr/>
        </p:nvCxnSpPr>
        <p:spPr bwMode="auto">
          <a:xfrm rot="5400000">
            <a:off x="8381601" y="3247644"/>
            <a:ext cx="1200137" cy="2356497"/>
          </a:xfrm>
          <a:prstGeom prst="bentConnector2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40161" dir="1106097" algn="ctr" rotWithShape="0">
                    <a:srgbClr val="00330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166">
            <a:extLst>
              <a:ext uri="{FF2B5EF4-FFF2-40B4-BE49-F238E27FC236}">
                <a16:creationId xmlns:a16="http://schemas.microsoft.com/office/drawing/2014/main" id="{9CEDC890-4329-4745-BF66-102803098361}"/>
              </a:ext>
            </a:extLst>
          </p:cNvPr>
          <p:cNvSpPr txBox="1"/>
          <p:nvPr/>
        </p:nvSpPr>
        <p:spPr>
          <a:xfrm>
            <a:off x="4028541" y="4602458"/>
            <a:ext cx="1457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3507730" rtl="0" eaLnBrk="1" latinLnBrk="1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3865" algn="l" defTabSz="3507730" rtl="0" eaLnBrk="1" latinLnBrk="1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07730" algn="l" defTabSz="3507730" rtl="0" eaLnBrk="1" latinLnBrk="1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1595" algn="l" defTabSz="3507730" rtl="0" eaLnBrk="1" latinLnBrk="1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15460" algn="l" defTabSz="3507730" rtl="0" eaLnBrk="1" latinLnBrk="1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69325" algn="l" defTabSz="3507730" rtl="0" eaLnBrk="1" latinLnBrk="1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23190" algn="l" defTabSz="3507730" rtl="0" eaLnBrk="1" latinLnBrk="1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77054" algn="l" defTabSz="3507730" rtl="0" eaLnBrk="1" latinLnBrk="1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30919" algn="l" defTabSz="3507730" rtl="0" eaLnBrk="1" latinLnBrk="1" hangingPunct="1">
              <a:defRPr sz="6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AWS EC2</a:t>
            </a:r>
            <a:endParaRPr lang="ko-KR" altLang="en-US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aws iotì ëí ì´ë¯¸ì§ ê²ìê²°ê³¼">
            <a:extLst>
              <a:ext uri="{FF2B5EF4-FFF2-40B4-BE49-F238E27FC236}">
                <a16:creationId xmlns:a16="http://schemas.microsoft.com/office/drawing/2014/main" id="{D63B6DED-FBBF-4FC2-855B-525C83E0DE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4" t="8186" r="10820" b="9642"/>
          <a:stretch/>
        </p:blipFill>
        <p:spPr bwMode="auto">
          <a:xfrm>
            <a:off x="5493621" y="1855145"/>
            <a:ext cx="1096192" cy="84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055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프로그램 전체 구조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91840B-8D0B-4424-98B6-2D7E68EF263F}"/>
              </a:ext>
            </a:extLst>
          </p:cNvPr>
          <p:cNvGrpSpPr/>
          <p:nvPr/>
        </p:nvGrpSpPr>
        <p:grpSpPr>
          <a:xfrm>
            <a:off x="6354605" y="3384753"/>
            <a:ext cx="5308223" cy="3043756"/>
            <a:chOff x="759278" y="926503"/>
            <a:chExt cx="10625453" cy="5456916"/>
          </a:xfrm>
        </p:grpSpPr>
        <p:pic>
          <p:nvPicPr>
            <p:cNvPr id="4098" name="Picture 2" descr="https://postfiles.pstatic.net/20160223_159/roboholic84_145619170998331PLq_JPEG/1.jpg?type=w1">
              <a:extLst>
                <a:ext uri="{FF2B5EF4-FFF2-40B4-BE49-F238E27FC236}">
                  <a16:creationId xmlns:a16="http://schemas.microsoft.com/office/drawing/2014/main" id="{B985328A-E954-417D-97BA-C7BDD665F2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6209" y="4903235"/>
              <a:ext cx="1085850" cy="1085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https://postfiles.pstatic.net/20140515_214/roboholic84_1400122565001ETLfM_JPEG/IMGP9108-430x430.jpg?type=w1">
              <a:extLst>
                <a:ext uri="{FF2B5EF4-FFF2-40B4-BE49-F238E27FC236}">
                  <a16:creationId xmlns:a16="http://schemas.microsoft.com/office/drawing/2014/main" id="{20666EF1-ACA6-4EFB-AEF1-CCC62DAF9F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278" y="2162174"/>
              <a:ext cx="1208315" cy="1208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https://postfiles.pstatic.net/MjAxNzA1MjhfMSAg/MDAxNDk1OTU5MjgxNjIx.cPdrvJ-TVJh8r_yrprwvyxvsYkzcDCZm9bhK3CYLFk4g.xHLCeDrUNI6vR1ytUtKPG4qfR8e_fXDt-htxFXV-9mQg.PNG.roboholic84/%EB%B6%88%EA%BD%83%EC%84%BC%EC%84%9C1.png?type=w1">
              <a:extLst>
                <a:ext uri="{FF2B5EF4-FFF2-40B4-BE49-F238E27FC236}">
                  <a16:creationId xmlns:a16="http://schemas.microsoft.com/office/drawing/2014/main" id="{CA8E848D-B709-4ECE-8AD1-5EED8ACEB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278" y="3763916"/>
              <a:ext cx="1085850" cy="1085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https://postfiles.pstatic.net/20151102_231/roboholic84_14464382020871T5u6_JPEG/MQ2.jpg?type=w1">
              <a:extLst>
                <a:ext uri="{FF2B5EF4-FFF2-40B4-BE49-F238E27FC236}">
                  <a16:creationId xmlns:a16="http://schemas.microsoft.com/office/drawing/2014/main" id="{07E9884E-3195-48E1-94EB-BBC534494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1366" y="1020742"/>
              <a:ext cx="1653373" cy="124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https://postfiles.pstatic.net/MjAxNzEwMjBfMjgw/MDAxNTA4NDczOTY1MTU4.nafGvLOqLI82yNRQWBwFrb6h1rv8CtIufmJxyXQg1pkg.pEJKp7jPGAGXtbZ8KK5xtZBtmOXt51NlXOpuV1FuNNsg.JPEG.roboholic84/%ED%8C%8C%EC%9D%B4_%EC%B9%B4%EB%A9%94%EB%9D%BC.jpg?type=w1">
              <a:extLst>
                <a:ext uri="{FF2B5EF4-FFF2-40B4-BE49-F238E27FC236}">
                  <a16:creationId xmlns:a16="http://schemas.microsoft.com/office/drawing/2014/main" id="{3F6221FC-5EB2-4CFD-B7A6-8B171EDDB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9867" y="4838555"/>
              <a:ext cx="1544864" cy="1544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ìëì´ë¸ì ëí ì´ë¯¸ì§ ê²ìê²°ê³¼">
              <a:extLst>
                <a:ext uri="{FF2B5EF4-FFF2-40B4-BE49-F238E27FC236}">
                  <a16:creationId xmlns:a16="http://schemas.microsoft.com/office/drawing/2014/main" id="{3C1CC2AF-7DE9-4B50-93D6-008C9E673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0354" y="2354732"/>
              <a:ext cx="2769094" cy="2208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AutoShape 14" descr="ë¼ì¦ë² ë¦¬íì´ì ëí ì´ë¯¸ì§ ê²ìê²°ê³¼">
              <a:extLst>
                <a:ext uri="{FF2B5EF4-FFF2-40B4-BE49-F238E27FC236}">
                  <a16:creationId xmlns:a16="http://schemas.microsoft.com/office/drawing/2014/main" id="{78CA1FF9-A080-48FC-BE2D-CA5938369B4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4112" name="Picture 16" descr="ë¼ì¦ë² ë¦¬íì´ì ëí ì´ë¯¸ì§ ê²ìê²°ê³¼">
              <a:extLst>
                <a:ext uri="{FF2B5EF4-FFF2-40B4-BE49-F238E27FC236}">
                  <a16:creationId xmlns:a16="http://schemas.microsoft.com/office/drawing/2014/main" id="{92E64AC1-6E2B-499C-9A38-A9B1C4B062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456" y="4431248"/>
              <a:ext cx="28575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0EB76633-CB21-40FB-89B4-8B83FD3688E1}"/>
                </a:ext>
              </a:extLst>
            </p:cNvPr>
            <p:cNvSpPr/>
            <p:nvPr/>
          </p:nvSpPr>
          <p:spPr>
            <a:xfrm rot="2585928">
              <a:off x="2598969" y="2089838"/>
              <a:ext cx="856343" cy="2553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65BB3686-C52C-43B6-A806-3ED98732842F}"/>
                </a:ext>
              </a:extLst>
            </p:cNvPr>
            <p:cNvSpPr/>
            <p:nvPr/>
          </p:nvSpPr>
          <p:spPr>
            <a:xfrm>
              <a:off x="1989816" y="2603309"/>
              <a:ext cx="856343" cy="2553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FDE5171A-C97C-4BE3-94C0-5BB08300499B}"/>
                </a:ext>
              </a:extLst>
            </p:cNvPr>
            <p:cNvSpPr/>
            <p:nvPr/>
          </p:nvSpPr>
          <p:spPr>
            <a:xfrm>
              <a:off x="1906202" y="3764959"/>
              <a:ext cx="856343" cy="2553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9F8A2819-BC8F-429F-93F9-56893C9CE4BC}"/>
                </a:ext>
              </a:extLst>
            </p:cNvPr>
            <p:cNvSpPr/>
            <p:nvPr/>
          </p:nvSpPr>
          <p:spPr>
            <a:xfrm rot="19496877">
              <a:off x="2860845" y="4548419"/>
              <a:ext cx="856343" cy="2553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A8828377-2E76-4B7D-B357-01114F0ED7F4}"/>
                </a:ext>
              </a:extLst>
            </p:cNvPr>
            <p:cNvSpPr/>
            <p:nvPr/>
          </p:nvSpPr>
          <p:spPr>
            <a:xfrm rot="10800000">
              <a:off x="9198174" y="4936861"/>
              <a:ext cx="856343" cy="2553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18" name="Picture 22" descr="awsì ëí ì´ë¯¸ì§ ê²ìê²°ê³¼">
              <a:extLst>
                <a:ext uri="{FF2B5EF4-FFF2-40B4-BE49-F238E27FC236}">
                  <a16:creationId xmlns:a16="http://schemas.microsoft.com/office/drawing/2014/main" id="{99AE28D6-D0AA-417A-BD16-267599D320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2716" y="926503"/>
              <a:ext cx="2769094" cy="1039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화살표: 위쪽/아래쪽 33">
              <a:extLst>
                <a:ext uri="{FF2B5EF4-FFF2-40B4-BE49-F238E27FC236}">
                  <a16:creationId xmlns:a16="http://schemas.microsoft.com/office/drawing/2014/main" id="{0BB55661-2633-4C20-BE76-446A2374DEC8}"/>
                </a:ext>
              </a:extLst>
            </p:cNvPr>
            <p:cNvSpPr/>
            <p:nvPr/>
          </p:nvSpPr>
          <p:spPr bwMode="auto">
            <a:xfrm rot="7238546">
              <a:off x="5454238" y="3957249"/>
              <a:ext cx="360050" cy="947997"/>
            </a:xfrm>
            <a:prstGeom prst="upDownArrow">
              <a:avLst/>
            </a:prstGeom>
            <a:solidFill>
              <a:schemeClr val="bg2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화살표: 위쪽/아래쪽 34">
              <a:extLst>
                <a:ext uri="{FF2B5EF4-FFF2-40B4-BE49-F238E27FC236}">
                  <a16:creationId xmlns:a16="http://schemas.microsoft.com/office/drawing/2014/main" id="{58685E3B-20BE-487A-B83C-6E0C688F13CF}"/>
                </a:ext>
              </a:extLst>
            </p:cNvPr>
            <p:cNvSpPr/>
            <p:nvPr/>
          </p:nvSpPr>
          <p:spPr bwMode="auto">
            <a:xfrm rot="10800000">
              <a:off x="8371578" y="2263134"/>
              <a:ext cx="360050" cy="1888934"/>
            </a:xfrm>
            <a:prstGeom prst="upDownArrow">
              <a:avLst/>
            </a:prstGeom>
            <a:solidFill>
              <a:schemeClr val="bg2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1" name="모서리가 둥근 직사각형 27">
            <a:extLst>
              <a:ext uri="{FF2B5EF4-FFF2-40B4-BE49-F238E27FC236}">
                <a16:creationId xmlns:a16="http://schemas.microsoft.com/office/drawing/2014/main" id="{977B716D-F065-45F9-A803-C5E64DA29B41}"/>
              </a:ext>
            </a:extLst>
          </p:cNvPr>
          <p:cNvSpPr/>
          <p:nvPr/>
        </p:nvSpPr>
        <p:spPr>
          <a:xfrm>
            <a:off x="241488" y="852324"/>
            <a:ext cx="6521385" cy="3123677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753865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507730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261595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015460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8769325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523190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277054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030919" algn="l" defTabSz="3507730" rtl="0" eaLnBrk="1" latinLnBrk="1" hangingPunct="1">
              <a:defRPr sz="690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100">
              <a:solidFill>
                <a:schemeClr val="bg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4450CCA-DA96-401A-B3FC-B8FEBAED5532}"/>
              </a:ext>
            </a:extLst>
          </p:cNvPr>
          <p:cNvGrpSpPr/>
          <p:nvPr/>
        </p:nvGrpSpPr>
        <p:grpSpPr>
          <a:xfrm>
            <a:off x="283020" y="922784"/>
            <a:ext cx="6396999" cy="2901272"/>
            <a:chOff x="68036" y="775373"/>
            <a:chExt cx="6396999" cy="290127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7F669FA-3192-48D4-874D-8C985D4A2E7F}"/>
                </a:ext>
              </a:extLst>
            </p:cNvPr>
            <p:cNvSpPr/>
            <p:nvPr/>
          </p:nvSpPr>
          <p:spPr>
            <a:xfrm>
              <a:off x="3462543" y="1629488"/>
              <a:ext cx="1527614" cy="1326075"/>
            </a:xfrm>
            <a:prstGeom prst="rect">
              <a:avLst/>
            </a:prstGeom>
            <a:solidFill>
              <a:schemeClr val="accent6"/>
            </a:solidFill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75386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50773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26159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01546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876932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52319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277054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030919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라즈베리</a:t>
              </a:r>
              <a:r>
                <a:rPr lang="ko-KR" altLang="en-US" sz="14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파이 </a:t>
              </a:r>
              <a:r>
                <a:rPr lang="en-US" altLang="ko-KR" sz="14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</a:t>
              </a:r>
              <a:endPara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16CA517-00FD-4A98-B8AD-B6E3EEF7D7BC}"/>
                </a:ext>
              </a:extLst>
            </p:cNvPr>
            <p:cNvSpPr/>
            <p:nvPr/>
          </p:nvSpPr>
          <p:spPr>
            <a:xfrm>
              <a:off x="3461604" y="3165827"/>
              <a:ext cx="592000" cy="506286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75386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50773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26159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01546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876932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52319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277054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030919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Wi-Fi</a:t>
              </a:r>
            </a:p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A15F330-E23D-44D4-966F-B25A4836F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87123" y="1682776"/>
              <a:ext cx="253653" cy="452188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4EAB7F0-8415-440A-AE83-F5A7A9CB0427}"/>
                </a:ext>
              </a:extLst>
            </p:cNvPr>
            <p:cNvSpPr/>
            <p:nvPr/>
          </p:nvSpPr>
          <p:spPr>
            <a:xfrm>
              <a:off x="73280" y="1953744"/>
              <a:ext cx="1096190" cy="313804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75386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50773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26159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01546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876932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52319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277054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030919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화재센서</a:t>
              </a:r>
              <a:endPara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C7218F-1159-4690-A047-A095C73FB506}"/>
                </a:ext>
              </a:extLst>
            </p:cNvPr>
            <p:cNvSpPr txBox="1"/>
            <p:nvPr/>
          </p:nvSpPr>
          <p:spPr>
            <a:xfrm rot="16200000">
              <a:off x="3995895" y="458111"/>
              <a:ext cx="461665" cy="10961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wrap="square" rtlCol="0">
              <a:spAutoFit/>
            </a:bodyPr>
            <a:lstStyle/>
            <a:p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AWS IOT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B45DB5C-5DFB-4806-8561-813E6BA80F45}"/>
                </a:ext>
              </a:extLst>
            </p:cNvPr>
            <p:cNvCxnSpPr>
              <a:cxnSpLocks/>
              <a:stCxn id="24" idx="1"/>
            </p:cNvCxnSpPr>
            <p:nvPr/>
          </p:nvCxnSpPr>
          <p:spPr bwMode="auto">
            <a:xfrm flipH="1">
              <a:off x="3362180" y="3418970"/>
              <a:ext cx="99424" cy="0"/>
            </a:xfrm>
            <a:prstGeom prst="line">
              <a:avLst/>
            </a:prstGeom>
            <a:solidFill>
              <a:schemeClr val="tx1"/>
            </a:solidFill>
            <a:ln w="254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40161" dir="1106097" algn="ctr" rotWithShape="0">
                      <a:srgbClr val="003300"/>
                    </a:outerShdw>
                  </a:effectLst>
                </a14:hiddenEffects>
              </a:ext>
            </a:extLst>
          </p:spPr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221CC99-3D57-4695-88CC-4F66CC3CABE0}"/>
                </a:ext>
              </a:extLst>
            </p:cNvPr>
            <p:cNvSpPr/>
            <p:nvPr/>
          </p:nvSpPr>
          <p:spPr>
            <a:xfrm>
              <a:off x="70639" y="2359530"/>
              <a:ext cx="1096190" cy="313804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75386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50773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26159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01546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876932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52319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277054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030919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온습도센서</a:t>
              </a:r>
              <a:endPara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D800FCC-1E6D-4C0D-836A-8F9222EC829E}"/>
                </a:ext>
              </a:extLst>
            </p:cNvPr>
            <p:cNvSpPr/>
            <p:nvPr/>
          </p:nvSpPr>
          <p:spPr>
            <a:xfrm>
              <a:off x="68036" y="2762948"/>
              <a:ext cx="1096190" cy="313804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75386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50773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26159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01546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876932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52319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277054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030919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먼지센서</a:t>
              </a:r>
              <a:endPara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5BC9202-E02C-4D72-9D7E-6B571E6D05CC}"/>
                </a:ext>
              </a:extLst>
            </p:cNvPr>
            <p:cNvSpPr/>
            <p:nvPr/>
          </p:nvSpPr>
          <p:spPr>
            <a:xfrm>
              <a:off x="1356775" y="1623506"/>
              <a:ext cx="1527614" cy="13260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75386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50773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26159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01546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876932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52319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277054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030919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아두이노</a:t>
              </a:r>
              <a:endPara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09B2A3E-32ED-4C88-8D54-9144EF7517AB}"/>
                </a:ext>
              </a:extLst>
            </p:cNvPr>
            <p:cNvSpPr/>
            <p:nvPr/>
          </p:nvSpPr>
          <p:spPr>
            <a:xfrm>
              <a:off x="68036" y="1554207"/>
              <a:ext cx="1096190" cy="313804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75386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50773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26159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01546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876932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52319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277054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030919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가스센서</a:t>
              </a:r>
              <a:endPara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꺾인 연결선 149">
              <a:extLst>
                <a:ext uri="{FF2B5EF4-FFF2-40B4-BE49-F238E27FC236}">
                  <a16:creationId xmlns:a16="http://schemas.microsoft.com/office/drawing/2014/main" id="{0E1F4620-4AA9-47D9-8AC1-05851E41C195}"/>
                </a:ext>
              </a:extLst>
            </p:cNvPr>
            <p:cNvCxnSpPr>
              <a:cxnSpLocks/>
              <a:stCxn id="39" idx="1"/>
              <a:endCxn id="40" idx="3"/>
            </p:cNvCxnSpPr>
            <p:nvPr/>
          </p:nvCxnSpPr>
          <p:spPr bwMode="auto">
            <a:xfrm rot="10800000">
              <a:off x="1164227" y="1711110"/>
              <a:ext cx="192549" cy="575435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40161" dir="1106097" algn="ctr" rotWithShape="0">
                      <a:srgbClr val="00330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꺾인 연결선 149">
              <a:extLst>
                <a:ext uri="{FF2B5EF4-FFF2-40B4-BE49-F238E27FC236}">
                  <a16:creationId xmlns:a16="http://schemas.microsoft.com/office/drawing/2014/main" id="{ABA97EA0-5D43-4EB7-BF28-148187E415E1}"/>
                </a:ext>
              </a:extLst>
            </p:cNvPr>
            <p:cNvCxnSpPr>
              <a:cxnSpLocks/>
              <a:stCxn id="39" idx="1"/>
              <a:endCxn id="30" idx="3"/>
            </p:cNvCxnSpPr>
            <p:nvPr/>
          </p:nvCxnSpPr>
          <p:spPr bwMode="auto">
            <a:xfrm rot="10800000">
              <a:off x="1169471" y="2110646"/>
              <a:ext cx="187305" cy="175898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40161" dir="1106097" algn="ctr" rotWithShape="0">
                      <a:srgbClr val="00330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꺾인 연결선 149">
              <a:extLst>
                <a:ext uri="{FF2B5EF4-FFF2-40B4-BE49-F238E27FC236}">
                  <a16:creationId xmlns:a16="http://schemas.microsoft.com/office/drawing/2014/main" id="{8FE9CC05-9A9E-43B9-9446-36A67B12FBA2}"/>
                </a:ext>
              </a:extLst>
            </p:cNvPr>
            <p:cNvCxnSpPr>
              <a:cxnSpLocks/>
              <a:stCxn id="39" idx="1"/>
              <a:endCxn id="37" idx="3"/>
            </p:cNvCxnSpPr>
            <p:nvPr/>
          </p:nvCxnSpPr>
          <p:spPr bwMode="auto">
            <a:xfrm rot="10800000" flipV="1">
              <a:off x="1166829" y="2286544"/>
              <a:ext cx="189946" cy="229888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40161" dir="1106097" algn="ctr" rotWithShape="0">
                      <a:srgbClr val="00330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꺾인 연결선 149">
              <a:extLst>
                <a:ext uri="{FF2B5EF4-FFF2-40B4-BE49-F238E27FC236}">
                  <a16:creationId xmlns:a16="http://schemas.microsoft.com/office/drawing/2014/main" id="{1AA9B4FB-8369-4E89-A2BF-CFF6136B8960}"/>
                </a:ext>
              </a:extLst>
            </p:cNvPr>
            <p:cNvCxnSpPr>
              <a:cxnSpLocks/>
              <a:stCxn id="39" idx="1"/>
              <a:endCxn id="38" idx="3"/>
            </p:cNvCxnSpPr>
            <p:nvPr/>
          </p:nvCxnSpPr>
          <p:spPr bwMode="auto">
            <a:xfrm rot="10800000" flipV="1">
              <a:off x="1164227" y="2286544"/>
              <a:ext cx="192549" cy="633306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40161" dir="1106097" algn="ctr" rotWithShape="0">
                      <a:srgbClr val="00330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A138CBE-11DC-47C8-959A-D5D063051116}"/>
                </a:ext>
              </a:extLst>
            </p:cNvPr>
            <p:cNvSpPr/>
            <p:nvPr/>
          </p:nvSpPr>
          <p:spPr>
            <a:xfrm>
              <a:off x="4127805" y="3170359"/>
              <a:ext cx="752985" cy="506286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75386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50773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26159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01546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8769325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523190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277054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030919" algn="l" defTabSz="3507730" rtl="0" eaLnBrk="1" latinLnBrk="1" hangingPunct="1">
                <a:defRPr sz="690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카메라 모듈</a:t>
              </a:r>
              <a:endPara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6" name="꺾인 연결선 149">
              <a:extLst>
                <a:ext uri="{FF2B5EF4-FFF2-40B4-BE49-F238E27FC236}">
                  <a16:creationId xmlns:a16="http://schemas.microsoft.com/office/drawing/2014/main" id="{F2FDEF0C-9D07-4E68-9B21-481B96029E9B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 bwMode="auto">
            <a:xfrm rot="5400000">
              <a:off x="3886845" y="2826322"/>
              <a:ext cx="210264" cy="468746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40161" dir="1106097" algn="ctr" rotWithShape="0">
                      <a:srgbClr val="00330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꺾인 연결선 149">
              <a:extLst>
                <a:ext uri="{FF2B5EF4-FFF2-40B4-BE49-F238E27FC236}">
                  <a16:creationId xmlns:a16="http://schemas.microsoft.com/office/drawing/2014/main" id="{CA571037-9386-4C15-99C0-3D5303371DD3}"/>
                </a:ext>
              </a:extLst>
            </p:cNvPr>
            <p:cNvCxnSpPr>
              <a:cxnSpLocks/>
              <a:stCxn id="23" idx="2"/>
              <a:endCxn id="45" idx="0"/>
            </p:cNvCxnSpPr>
            <p:nvPr/>
          </p:nvCxnSpPr>
          <p:spPr bwMode="auto">
            <a:xfrm rot="16200000" flipH="1">
              <a:off x="4257926" y="2923987"/>
              <a:ext cx="214796" cy="277948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40161" dir="1106097" algn="ctr" rotWithShape="0">
                      <a:srgbClr val="00330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꺾인 연결선 149">
              <a:extLst>
                <a:ext uri="{FF2B5EF4-FFF2-40B4-BE49-F238E27FC236}">
                  <a16:creationId xmlns:a16="http://schemas.microsoft.com/office/drawing/2014/main" id="{671B1209-7DE5-4B8A-86D0-74026010CF54}"/>
                </a:ext>
              </a:extLst>
            </p:cNvPr>
            <p:cNvCxnSpPr>
              <a:cxnSpLocks/>
              <a:stCxn id="23" idx="1"/>
              <a:endCxn id="39" idx="3"/>
            </p:cNvCxnSpPr>
            <p:nvPr/>
          </p:nvCxnSpPr>
          <p:spPr bwMode="auto">
            <a:xfrm rot="10800000">
              <a:off x="2884389" y="2286544"/>
              <a:ext cx="578154" cy="5982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40161" dir="1106097" algn="ctr" rotWithShape="0">
                      <a:srgbClr val="00330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순서도: 자기 디스크 48">
              <a:extLst>
                <a:ext uri="{FF2B5EF4-FFF2-40B4-BE49-F238E27FC236}">
                  <a16:creationId xmlns:a16="http://schemas.microsoft.com/office/drawing/2014/main" id="{5B65876B-8E0E-4817-81EA-D3B529848EE6}"/>
                </a:ext>
              </a:extLst>
            </p:cNvPr>
            <p:cNvSpPr/>
            <p:nvPr/>
          </p:nvSpPr>
          <p:spPr bwMode="auto">
            <a:xfrm>
              <a:off x="5528566" y="2150323"/>
              <a:ext cx="611055" cy="782946"/>
            </a:xfrm>
            <a:prstGeom prst="flowChartMagneticDisk">
              <a:avLst/>
            </a:prstGeom>
            <a:solidFill>
              <a:schemeClr val="accent2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b="0" i="0" u="none" strike="noStrike" cap="none" normalizeH="0" baseline="0">
                <a:ln>
                  <a:noFill/>
                </a:ln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TextBox 166">
              <a:extLst>
                <a:ext uri="{FF2B5EF4-FFF2-40B4-BE49-F238E27FC236}">
                  <a16:creationId xmlns:a16="http://schemas.microsoft.com/office/drawing/2014/main" id="{79420529-EEF7-4DCC-B40A-B1896E9AC1F1}"/>
                </a:ext>
              </a:extLst>
            </p:cNvPr>
            <p:cNvSpPr txBox="1"/>
            <p:nvPr/>
          </p:nvSpPr>
          <p:spPr>
            <a:xfrm>
              <a:off x="5203151" y="2975732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3507730" rtl="0" eaLnBrk="1" latinLnBrk="1" hangingPunct="1">
                <a:defRPr sz="69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53865" algn="l" defTabSz="3507730" rtl="0" eaLnBrk="1" latinLnBrk="1" hangingPunct="1">
                <a:defRPr sz="69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07730" algn="l" defTabSz="3507730" rtl="0" eaLnBrk="1" latinLnBrk="1" hangingPunct="1">
                <a:defRPr sz="69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261595" algn="l" defTabSz="3507730" rtl="0" eaLnBrk="1" latinLnBrk="1" hangingPunct="1">
                <a:defRPr sz="69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015460" algn="l" defTabSz="3507730" rtl="0" eaLnBrk="1" latinLnBrk="1" hangingPunct="1">
                <a:defRPr sz="69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769325" algn="l" defTabSz="3507730" rtl="0" eaLnBrk="1" latinLnBrk="1" hangingPunct="1">
                <a:defRPr sz="69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523190" algn="l" defTabSz="3507730" rtl="0" eaLnBrk="1" latinLnBrk="1" hangingPunct="1">
                <a:defRPr sz="69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277054" algn="l" defTabSz="3507730" rtl="0" eaLnBrk="1" latinLnBrk="1" hangingPunct="1">
                <a:defRPr sz="69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030919" algn="l" defTabSz="3507730" rtl="0" eaLnBrk="1" latinLnBrk="1" hangingPunct="1">
                <a:defRPr sz="69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(Dynamo DB)</a:t>
              </a:r>
              <a:endPara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51" name="꺾인 연결선 149">
              <a:extLst>
                <a:ext uri="{FF2B5EF4-FFF2-40B4-BE49-F238E27FC236}">
                  <a16:creationId xmlns:a16="http://schemas.microsoft.com/office/drawing/2014/main" id="{29FC7F59-7501-41D2-AC31-97B1E76D9314}"/>
                </a:ext>
              </a:extLst>
            </p:cNvPr>
            <p:cNvCxnSpPr>
              <a:cxnSpLocks/>
              <a:stCxn id="49" idx="1"/>
              <a:endCxn id="31" idx="2"/>
            </p:cNvCxnSpPr>
            <p:nvPr/>
          </p:nvCxnSpPr>
          <p:spPr bwMode="auto">
            <a:xfrm rot="16200000" flipV="1">
              <a:off x="4732401" y="1048629"/>
              <a:ext cx="1144117" cy="1059271"/>
            </a:xfrm>
            <a:prstGeom prst="bentConnector2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40161" dir="1106097" algn="ctr" rotWithShape="0">
                      <a:srgbClr val="00330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꺾인 연결선 149">
              <a:extLst>
                <a:ext uri="{FF2B5EF4-FFF2-40B4-BE49-F238E27FC236}">
                  <a16:creationId xmlns:a16="http://schemas.microsoft.com/office/drawing/2014/main" id="{10B615A6-0A66-4781-8B38-C48E06EF7D93}"/>
                </a:ext>
              </a:extLst>
            </p:cNvPr>
            <p:cNvCxnSpPr>
              <a:cxnSpLocks/>
              <a:stCxn id="31" idx="1"/>
              <a:endCxn id="23" idx="0"/>
            </p:cNvCxnSpPr>
            <p:nvPr/>
          </p:nvCxnSpPr>
          <p:spPr bwMode="auto">
            <a:xfrm rot="5400000">
              <a:off x="4030315" y="1433074"/>
              <a:ext cx="392449" cy="378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40161" dir="1106097" algn="ctr" rotWithShape="0">
                      <a:srgbClr val="00330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987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프로그램 전체 구조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F727B2D-4F27-4357-8B17-1D8BF53B7D89}"/>
              </a:ext>
            </a:extLst>
          </p:cNvPr>
          <p:cNvGrpSpPr/>
          <p:nvPr/>
        </p:nvGrpSpPr>
        <p:grpSpPr>
          <a:xfrm>
            <a:off x="2510842" y="4718294"/>
            <a:ext cx="5874780" cy="1688788"/>
            <a:chOff x="1547620" y="4179696"/>
            <a:chExt cx="7794683" cy="2370537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77094A0-56F8-47A3-86F6-81BE0EF0D0F0}"/>
                </a:ext>
              </a:extLst>
            </p:cNvPr>
            <p:cNvCxnSpPr/>
            <p:nvPr/>
          </p:nvCxnSpPr>
          <p:spPr>
            <a:xfrm>
              <a:off x="6391759" y="4179696"/>
              <a:ext cx="0" cy="11064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147C063-73CB-4D9B-86F4-ED06D272D8B4}"/>
                </a:ext>
              </a:extLst>
            </p:cNvPr>
            <p:cNvCxnSpPr/>
            <p:nvPr/>
          </p:nvCxnSpPr>
          <p:spPr>
            <a:xfrm>
              <a:off x="8009520" y="5034709"/>
              <a:ext cx="0" cy="11064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081BB80-8E62-497B-BC9F-4A35A6B99F53}"/>
                </a:ext>
              </a:extLst>
            </p:cNvPr>
            <p:cNvCxnSpPr/>
            <p:nvPr/>
          </p:nvCxnSpPr>
          <p:spPr>
            <a:xfrm>
              <a:off x="4460827" y="4969066"/>
              <a:ext cx="0" cy="11064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CE0BB17-4388-48AA-A9B2-C1B0118A6E7B}"/>
                </a:ext>
              </a:extLst>
            </p:cNvPr>
            <p:cNvSpPr/>
            <p:nvPr/>
          </p:nvSpPr>
          <p:spPr>
            <a:xfrm>
              <a:off x="3481330" y="4781321"/>
              <a:ext cx="5860973" cy="5067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+mj-ea"/>
                  <a:ea typeface="+mj-ea"/>
                </a:rPr>
                <a:t>Embedded Linux / AWS Ubuntu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A851C12-9BCC-41E0-B2EF-EE6975D4C184}"/>
                </a:ext>
              </a:extLst>
            </p:cNvPr>
            <p:cNvSpPr/>
            <p:nvPr/>
          </p:nvSpPr>
          <p:spPr>
            <a:xfrm>
              <a:off x="3481331" y="5734280"/>
              <a:ext cx="2614669" cy="8092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+mj-ea"/>
                  <a:ea typeface="+mj-ea"/>
                </a:rPr>
                <a:t>CAMERA, DUST SENSOR, FIRE SENSOR, GAS SENSOR, TH SENSOR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EABC692-2363-400F-AD17-DAC9ACBEB202}"/>
                </a:ext>
              </a:extLst>
            </p:cNvPr>
            <p:cNvSpPr/>
            <p:nvPr/>
          </p:nvSpPr>
          <p:spPr>
            <a:xfrm>
              <a:off x="6727633" y="5734280"/>
              <a:ext cx="2614670" cy="81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+mj-ea"/>
                  <a:ea typeface="+mj-ea"/>
                </a:rPr>
                <a:t>Open HW</a:t>
              </a:r>
            </a:p>
            <a:p>
              <a:pPr algn="ctr"/>
              <a:r>
                <a:rPr lang="en-US" altLang="ko-KR" sz="1400" dirty="0">
                  <a:latin typeface="+mj-ea"/>
                  <a:ea typeface="+mj-ea"/>
                </a:rPr>
                <a:t>(Raspberry Pi 3, Arduino)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620DD6F4-18CE-4C8F-B8E8-61CC1EF8959A}"/>
                </a:ext>
              </a:extLst>
            </p:cNvPr>
            <p:cNvCxnSpPr>
              <a:cxnSpLocks/>
            </p:cNvCxnSpPr>
            <p:nvPr/>
          </p:nvCxnSpPr>
          <p:spPr>
            <a:xfrm>
              <a:off x="3181350" y="4603273"/>
              <a:ext cx="0" cy="86287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DB94A928-CCE4-4896-8480-5E47A53CD0C7}"/>
                </a:ext>
              </a:extLst>
            </p:cNvPr>
            <p:cNvCxnSpPr>
              <a:cxnSpLocks/>
            </p:cNvCxnSpPr>
            <p:nvPr/>
          </p:nvCxnSpPr>
          <p:spPr>
            <a:xfrm>
              <a:off x="3181350" y="5645256"/>
              <a:ext cx="0" cy="68482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6135CD3-F050-4636-BBE5-D833CD1E67DB}"/>
                </a:ext>
              </a:extLst>
            </p:cNvPr>
            <p:cNvSpPr txBox="1"/>
            <p:nvPr/>
          </p:nvSpPr>
          <p:spPr>
            <a:xfrm>
              <a:off x="1547620" y="4770972"/>
              <a:ext cx="1783030" cy="492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Middleware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D548245-C37D-4404-A0D0-3F92D0B119DA}"/>
                </a:ext>
              </a:extLst>
            </p:cNvPr>
            <p:cNvSpPr txBox="1"/>
            <p:nvPr/>
          </p:nvSpPr>
          <p:spPr>
            <a:xfrm>
              <a:off x="1724758" y="5703447"/>
              <a:ext cx="1501790" cy="492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Hardware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71DF0D4-EF24-4A0D-92B5-E923F8BCF63B}"/>
              </a:ext>
            </a:extLst>
          </p:cNvPr>
          <p:cNvSpPr/>
          <p:nvPr/>
        </p:nvSpPr>
        <p:spPr>
          <a:xfrm>
            <a:off x="3967563" y="709126"/>
            <a:ext cx="4346560" cy="41113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8C25469-922F-455B-AC45-32860A18BB35}"/>
              </a:ext>
            </a:extLst>
          </p:cNvPr>
          <p:cNvSpPr/>
          <p:nvPr/>
        </p:nvSpPr>
        <p:spPr>
          <a:xfrm>
            <a:off x="4145309" y="1000018"/>
            <a:ext cx="3991071" cy="37775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+mj-ea"/>
                <a:ea typeface="+mj-ea"/>
              </a:rPr>
              <a:t>출력모듈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1FA4664-BF5A-47D0-B991-750164A9C74E}"/>
              </a:ext>
            </a:extLst>
          </p:cNvPr>
          <p:cNvSpPr/>
          <p:nvPr/>
        </p:nvSpPr>
        <p:spPr>
          <a:xfrm>
            <a:off x="4135818" y="1546895"/>
            <a:ext cx="3991071" cy="37775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+mj-ea"/>
                <a:ea typeface="+mj-ea"/>
              </a:rPr>
              <a:t>메인모듈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AB85C6-5A20-42CA-B028-FF5DD70FC122}"/>
              </a:ext>
            </a:extLst>
          </p:cNvPr>
          <p:cNvSpPr/>
          <p:nvPr/>
        </p:nvSpPr>
        <p:spPr>
          <a:xfrm>
            <a:off x="4135818" y="3574166"/>
            <a:ext cx="1097322" cy="5076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화재 감지</a:t>
            </a:r>
            <a:endParaRPr lang="en-US" altLang="ko-KR" sz="1600" dirty="0">
              <a:latin typeface="+mj-ea"/>
              <a:ea typeface="+mj-ea"/>
            </a:endParaRPr>
          </a:p>
          <a:p>
            <a:pPr algn="ctr"/>
            <a:r>
              <a:rPr lang="ko-KR" altLang="en-US" sz="1600" dirty="0">
                <a:latin typeface="+mj-ea"/>
                <a:ea typeface="+mj-ea"/>
              </a:rPr>
              <a:t>모듈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BCAA8F4-2A7D-4A72-ADB5-196AF4D5F3CE}"/>
              </a:ext>
            </a:extLst>
          </p:cNvPr>
          <p:cNvSpPr/>
          <p:nvPr/>
        </p:nvSpPr>
        <p:spPr>
          <a:xfrm>
            <a:off x="5592182" y="3570494"/>
            <a:ext cx="1097322" cy="5076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먼지 감지</a:t>
            </a:r>
            <a:endParaRPr lang="en-US" altLang="ko-KR" sz="1600" dirty="0">
              <a:latin typeface="+mj-ea"/>
              <a:ea typeface="+mj-ea"/>
            </a:endParaRPr>
          </a:p>
          <a:p>
            <a:pPr algn="ctr"/>
            <a:r>
              <a:rPr lang="ko-KR" altLang="en-US" sz="1600" dirty="0">
                <a:latin typeface="+mj-ea"/>
                <a:ea typeface="+mj-ea"/>
              </a:rPr>
              <a:t>모듈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5479439-DA27-405E-A61A-BC83C071C3A8}"/>
              </a:ext>
            </a:extLst>
          </p:cNvPr>
          <p:cNvSpPr/>
          <p:nvPr/>
        </p:nvSpPr>
        <p:spPr>
          <a:xfrm>
            <a:off x="7029566" y="3577905"/>
            <a:ext cx="1097322" cy="5076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스트리밍 모듈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0E0957A-57E8-4AFA-83DB-3BAC86FD780B}"/>
              </a:ext>
            </a:extLst>
          </p:cNvPr>
          <p:cNvSpPr/>
          <p:nvPr/>
        </p:nvSpPr>
        <p:spPr>
          <a:xfrm>
            <a:off x="4135818" y="4248778"/>
            <a:ext cx="3991071" cy="37775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Spring </a:t>
            </a:r>
            <a:r>
              <a:rPr lang="en-US" altLang="ko-KR" dirty="0" err="1">
                <a:latin typeface="+mj-ea"/>
                <a:ea typeface="+mj-ea"/>
              </a:rPr>
              <a:t>Framewrok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D845598-5E42-4EF7-B567-585361262477}"/>
              </a:ext>
            </a:extLst>
          </p:cNvPr>
          <p:cNvCxnSpPr>
            <a:cxnSpLocks/>
          </p:cNvCxnSpPr>
          <p:nvPr/>
        </p:nvCxnSpPr>
        <p:spPr>
          <a:xfrm>
            <a:off x="3735606" y="765943"/>
            <a:ext cx="0" cy="40545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98B571C-6AAE-4063-88FF-534424138749}"/>
              </a:ext>
            </a:extLst>
          </p:cNvPr>
          <p:cNvSpPr txBox="1"/>
          <p:nvPr/>
        </p:nvSpPr>
        <p:spPr>
          <a:xfrm>
            <a:off x="2537639" y="1713571"/>
            <a:ext cx="115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j-ea"/>
                <a:ea typeface="+mj-ea"/>
              </a:rPr>
              <a:t>Software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559EF1-358D-4A6D-AA03-2596B9AC7553}"/>
              </a:ext>
            </a:extLst>
          </p:cNvPr>
          <p:cNvSpPr/>
          <p:nvPr/>
        </p:nvSpPr>
        <p:spPr>
          <a:xfrm>
            <a:off x="4135818" y="2110223"/>
            <a:ext cx="1097322" cy="5076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로그인</a:t>
            </a:r>
            <a:endParaRPr lang="en-US" altLang="ko-KR" sz="1600" dirty="0">
              <a:latin typeface="+mj-ea"/>
              <a:ea typeface="+mj-ea"/>
            </a:endParaRPr>
          </a:p>
          <a:p>
            <a:pPr algn="ctr"/>
            <a:r>
              <a:rPr lang="ko-KR" altLang="en-US" sz="1600" dirty="0">
                <a:latin typeface="+mj-ea"/>
                <a:ea typeface="+mj-ea"/>
              </a:rPr>
              <a:t>모듈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ABBA4AF-C7E1-4FC4-8F5A-FE8AA1AACA41}"/>
              </a:ext>
            </a:extLst>
          </p:cNvPr>
          <p:cNvSpPr/>
          <p:nvPr/>
        </p:nvSpPr>
        <p:spPr>
          <a:xfrm>
            <a:off x="5618621" y="2107432"/>
            <a:ext cx="1097322" cy="5076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회원관리</a:t>
            </a:r>
            <a:endParaRPr lang="en-US" altLang="ko-KR" sz="1600" dirty="0">
              <a:latin typeface="+mj-ea"/>
              <a:ea typeface="+mj-ea"/>
            </a:endParaRPr>
          </a:p>
          <a:p>
            <a:pPr algn="ctr"/>
            <a:r>
              <a:rPr lang="ko-KR" altLang="en-US" sz="1600" dirty="0">
                <a:latin typeface="+mj-ea"/>
                <a:ea typeface="+mj-ea"/>
              </a:rPr>
              <a:t>모듈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4C8FEF4-9D73-44A1-A489-04DF08A1963A}"/>
              </a:ext>
            </a:extLst>
          </p:cNvPr>
          <p:cNvSpPr/>
          <p:nvPr/>
        </p:nvSpPr>
        <p:spPr>
          <a:xfrm>
            <a:off x="7029566" y="2117387"/>
            <a:ext cx="1097322" cy="5076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공지사항</a:t>
            </a:r>
            <a:endParaRPr lang="en-US" altLang="ko-KR" sz="1600" dirty="0">
              <a:latin typeface="+mj-ea"/>
              <a:ea typeface="+mj-ea"/>
            </a:endParaRPr>
          </a:p>
          <a:p>
            <a:pPr algn="ctr"/>
            <a:r>
              <a:rPr lang="ko-KR" altLang="en-US" sz="1600" dirty="0">
                <a:latin typeface="+mj-ea"/>
                <a:ea typeface="+mj-ea"/>
              </a:rPr>
              <a:t>모듈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60A8F29-6EBD-4B93-9768-5B5002DC9E0F}"/>
              </a:ext>
            </a:extLst>
          </p:cNvPr>
          <p:cNvSpPr/>
          <p:nvPr/>
        </p:nvSpPr>
        <p:spPr>
          <a:xfrm>
            <a:off x="4145309" y="2762416"/>
            <a:ext cx="1097322" cy="5076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알림 모듈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73B22ED-5BF8-4A94-BF4D-8031547704F9}"/>
              </a:ext>
            </a:extLst>
          </p:cNvPr>
          <p:cNvSpPr/>
          <p:nvPr/>
        </p:nvSpPr>
        <p:spPr>
          <a:xfrm>
            <a:off x="5613163" y="2794906"/>
            <a:ext cx="1097322" cy="5076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+mj-ea"/>
                <a:ea typeface="+mj-ea"/>
              </a:rPr>
              <a:t>온습도</a:t>
            </a:r>
            <a:endParaRPr lang="en-US" altLang="ko-KR" sz="1600" dirty="0">
              <a:latin typeface="+mj-ea"/>
              <a:ea typeface="+mj-ea"/>
            </a:endParaRPr>
          </a:p>
          <a:p>
            <a:pPr algn="ctr"/>
            <a:r>
              <a:rPr lang="ko-KR" altLang="en-US" sz="1600" dirty="0">
                <a:latin typeface="+mj-ea"/>
                <a:ea typeface="+mj-ea"/>
              </a:rPr>
              <a:t>센서 모듈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2BF1FC2-98C7-476F-B364-532441D6D161}"/>
              </a:ext>
            </a:extLst>
          </p:cNvPr>
          <p:cNvSpPr/>
          <p:nvPr/>
        </p:nvSpPr>
        <p:spPr>
          <a:xfrm>
            <a:off x="7030667" y="2761236"/>
            <a:ext cx="1097322" cy="5076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가스 감지</a:t>
            </a:r>
            <a:endParaRPr lang="en-US" altLang="ko-KR" sz="1600" dirty="0">
              <a:latin typeface="+mj-ea"/>
              <a:ea typeface="+mj-ea"/>
            </a:endParaRPr>
          </a:p>
          <a:p>
            <a:pPr algn="ctr"/>
            <a:r>
              <a:rPr lang="ko-KR" altLang="en-US" sz="1600" dirty="0">
                <a:latin typeface="+mj-ea"/>
                <a:ea typeface="+mj-ea"/>
              </a:rPr>
              <a:t>모듈</a:t>
            </a:r>
          </a:p>
        </p:txBody>
      </p:sp>
    </p:spTree>
    <p:extLst>
      <p:ext uri="{BB962C8B-B14F-4D97-AF65-F5344CB8AC3E}">
        <p14:creationId xmlns:p14="http://schemas.microsoft.com/office/powerpoint/2010/main" val="3516320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프로그램 전체 구조</a:t>
            </a:r>
          </a:p>
        </p:txBody>
      </p:sp>
      <p:sp>
        <p:nvSpPr>
          <p:cNvPr id="19" name="모서리가 둥근 직사각형 17">
            <a:extLst>
              <a:ext uri="{FF2B5EF4-FFF2-40B4-BE49-F238E27FC236}">
                <a16:creationId xmlns:a16="http://schemas.microsoft.com/office/drawing/2014/main" id="{5C9676C5-E900-46FE-855A-B1576D26A3D6}"/>
              </a:ext>
            </a:extLst>
          </p:cNvPr>
          <p:cNvSpPr/>
          <p:nvPr/>
        </p:nvSpPr>
        <p:spPr>
          <a:xfrm>
            <a:off x="4743385" y="1413108"/>
            <a:ext cx="2115913" cy="5040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+mj-lt"/>
                <a:ea typeface="나눔바른고딕" panose="020B0603020101020101" pitchFamily="50" charset="-127"/>
              </a:rPr>
              <a:t>스마트홈</a:t>
            </a:r>
            <a:r>
              <a:rPr lang="ko-KR" altLang="en-US" dirty="0">
                <a:solidFill>
                  <a:schemeClr val="tx1"/>
                </a:solidFill>
                <a:latin typeface="+mj-lt"/>
                <a:ea typeface="나눔바른고딕" panose="020B0603020101020101" pitchFamily="50" charset="-127"/>
              </a:rPr>
              <a:t> 시스템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6DB37C2-DCFB-4AC6-97D7-6CDF4D55C7E4}"/>
              </a:ext>
            </a:extLst>
          </p:cNvPr>
          <p:cNvSpPr/>
          <p:nvPr/>
        </p:nvSpPr>
        <p:spPr bwMode="auto">
          <a:xfrm>
            <a:off x="2196522" y="3332490"/>
            <a:ext cx="331138" cy="361860"/>
          </a:xfrm>
          <a:prstGeom prst="rightArrow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effectLst/>
              <a:latin typeface="+mj-lt"/>
              <a:ea typeface="HY견고딕" pitchFamily="18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50EFD69-E637-45E7-9C67-6CA423123892}"/>
              </a:ext>
            </a:extLst>
          </p:cNvPr>
          <p:cNvSpPr/>
          <p:nvPr/>
        </p:nvSpPr>
        <p:spPr bwMode="auto">
          <a:xfrm rot="10800000">
            <a:off x="2196521" y="3746209"/>
            <a:ext cx="331138" cy="361860"/>
          </a:xfrm>
          <a:prstGeom prst="rightArrow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effectLst/>
              <a:latin typeface="+mj-lt"/>
              <a:ea typeface="HY견고딕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6C8593E-35B9-40EB-80B7-212FD6B55E82}"/>
              </a:ext>
            </a:extLst>
          </p:cNvPr>
          <p:cNvSpPr/>
          <p:nvPr/>
        </p:nvSpPr>
        <p:spPr bwMode="auto">
          <a:xfrm>
            <a:off x="824640" y="2361104"/>
            <a:ext cx="1143049" cy="311427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 dirty="0">
              <a:ln>
                <a:noFill/>
              </a:ln>
              <a:effectLst/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06A7883-8C4B-47E1-81A7-539C69A908A6}"/>
              </a:ext>
            </a:extLst>
          </p:cNvPr>
          <p:cNvSpPr/>
          <p:nvPr/>
        </p:nvSpPr>
        <p:spPr bwMode="auto">
          <a:xfrm>
            <a:off x="2756490" y="2190726"/>
            <a:ext cx="6033069" cy="357136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effectLst/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37B1C24-B96B-4F38-A6C5-A30E9ED15981}"/>
              </a:ext>
            </a:extLst>
          </p:cNvPr>
          <p:cNvSpPr/>
          <p:nvPr/>
        </p:nvSpPr>
        <p:spPr bwMode="auto">
          <a:xfrm>
            <a:off x="3486331" y="2678974"/>
            <a:ext cx="2016280" cy="1124599"/>
          </a:xfrm>
          <a:prstGeom prst="roundRect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ea typeface="HY그래픽M" panose="02030600000101010101" pitchFamily="18" charset="-127"/>
              </a:rPr>
              <a:t>로그인</a:t>
            </a:r>
            <a:endParaRPr lang="en-US" altLang="ko-KR" sz="1400" dirty="0">
              <a:ea typeface="HY그래픽M" panose="02030600000101010101" pitchFamily="18" charset="-127"/>
            </a:endParaRPr>
          </a:p>
          <a:p>
            <a:pPr marL="0" marR="0" indent="0" algn="l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ea typeface="HY그래픽M" panose="02030600000101010101" pitchFamily="18" charset="-127"/>
              </a:rPr>
              <a:t>회원관리</a:t>
            </a:r>
            <a:endParaRPr lang="en-US" altLang="ko-KR" sz="1400" dirty="0">
              <a:ea typeface="HY그래픽M" panose="0203060000010101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85403A5-96EE-45E2-A1BC-6C3EDBB44360}"/>
              </a:ext>
            </a:extLst>
          </p:cNvPr>
          <p:cNvSpPr/>
          <p:nvPr/>
        </p:nvSpPr>
        <p:spPr bwMode="auto">
          <a:xfrm>
            <a:off x="3352800" y="4320209"/>
            <a:ext cx="2283344" cy="1379011"/>
          </a:xfrm>
          <a:prstGeom prst="roundRect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 err="1">
                <a:ea typeface="HY그래픽M" panose="02030600000101010101" pitchFamily="18" charset="-127"/>
              </a:rPr>
              <a:t>온습도</a:t>
            </a:r>
            <a:r>
              <a:rPr lang="ko-KR" altLang="en-US" sz="1400" dirty="0">
                <a:ea typeface="HY그래픽M" panose="02030600000101010101" pitchFamily="18" charset="-127"/>
              </a:rPr>
              <a:t> 데이터 수집</a:t>
            </a:r>
            <a:endParaRPr lang="en-US" altLang="ko-KR" sz="1400" dirty="0">
              <a:ea typeface="HY그래픽M" panose="02030600000101010101" pitchFamily="18" charset="-127"/>
            </a:endParaRPr>
          </a:p>
          <a:p>
            <a:pPr marL="0" marR="0" indent="0" algn="l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ea typeface="HY그래픽M" panose="02030600000101010101" pitchFamily="18" charset="-127"/>
              </a:rPr>
              <a:t>미세먼지 농도 수집</a:t>
            </a:r>
            <a:endParaRPr lang="en-US" altLang="ko-KR" sz="1400" dirty="0">
              <a:ea typeface="HY그래픽M" panose="02030600000101010101" pitchFamily="18" charset="-127"/>
            </a:endParaRPr>
          </a:p>
          <a:p>
            <a:pPr marL="0" marR="0" indent="0" algn="l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ea typeface="HY그래픽M" panose="02030600000101010101" pitchFamily="18" charset="-127"/>
              </a:rPr>
              <a:t>가스 감지 데이터 수집 </a:t>
            </a:r>
            <a:endParaRPr lang="en-US" altLang="ko-KR" sz="1400" dirty="0">
              <a:ea typeface="HY그래픽M" panose="02030600000101010101" pitchFamily="18" charset="-127"/>
            </a:endParaRPr>
          </a:p>
          <a:p>
            <a:pPr marL="0" marR="0" indent="0" algn="l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ea typeface="HY그래픽M" panose="02030600000101010101" pitchFamily="18" charset="-127"/>
              </a:rPr>
              <a:t>화재 감지 데이터 수집</a:t>
            </a:r>
            <a:endParaRPr lang="en-US" altLang="ko-KR" sz="1400" dirty="0">
              <a:ea typeface="HY그래픽M" panose="02030600000101010101" pitchFamily="18" charset="-127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ea typeface="HY그래픽M" panose="02030600000101010101" pitchFamily="18" charset="-127"/>
              </a:rPr>
              <a:t>카메라 스트리밍 </a:t>
            </a:r>
            <a:endParaRPr kumimoji="1" lang="ko-KR" altLang="en-US" sz="1400" b="0" i="0" u="none" strike="noStrike" cap="none" normalizeH="0" baseline="0" dirty="0">
              <a:ln>
                <a:noFill/>
              </a:ln>
              <a:effectLst/>
              <a:ea typeface="HY그래픽M" panose="02030600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D10C5CA-649B-4BEA-9C90-0F8ADAD388B0}"/>
              </a:ext>
            </a:extLst>
          </p:cNvPr>
          <p:cNvSpPr/>
          <p:nvPr/>
        </p:nvSpPr>
        <p:spPr bwMode="auto">
          <a:xfrm>
            <a:off x="6062665" y="4361576"/>
            <a:ext cx="2283344" cy="1295237"/>
          </a:xfrm>
          <a:prstGeom prst="roundRect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>
                <a:ln>
                  <a:noFill/>
                </a:ln>
                <a:effectLst/>
                <a:ea typeface="HY그래픽M" panose="02030600000101010101" pitchFamily="18" charset="-127"/>
              </a:rPr>
              <a:t>날씨 알림 서비스</a:t>
            </a:r>
            <a:endParaRPr kumimoji="1" lang="en-US" altLang="ko-KR" sz="1400" b="0" i="0" u="none" strike="noStrike" cap="none" normalizeH="0" baseline="0" dirty="0">
              <a:ln>
                <a:noFill/>
              </a:ln>
              <a:effectLst/>
              <a:ea typeface="HY그래픽M" panose="02030600000101010101" pitchFamily="18" charset="-127"/>
            </a:endParaRPr>
          </a:p>
          <a:p>
            <a:pPr marL="0" marR="0" indent="0" algn="l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err="1">
                <a:ln>
                  <a:noFill/>
                </a:ln>
                <a:effectLst/>
                <a:ea typeface="HY그래픽M" panose="02030600000101010101" pitchFamily="18" charset="-127"/>
              </a:rPr>
              <a:t>기온별</a:t>
            </a:r>
            <a:r>
              <a:rPr kumimoji="1" lang="ko-KR" altLang="en-US" sz="1400" b="0" i="0" u="none" strike="noStrike" cap="none" normalizeH="0" baseline="0" dirty="0">
                <a:ln>
                  <a:noFill/>
                </a:ln>
                <a:effectLst/>
                <a:ea typeface="HY그래픽M" panose="02030600000101010101" pitchFamily="18" charset="-127"/>
              </a:rPr>
              <a:t> 알림 서비스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3CBE61B-38EB-4603-A8F9-D66FB1C2AB8D}"/>
              </a:ext>
            </a:extLst>
          </p:cNvPr>
          <p:cNvSpPr/>
          <p:nvPr/>
        </p:nvSpPr>
        <p:spPr bwMode="auto">
          <a:xfrm>
            <a:off x="9480065" y="2192019"/>
            <a:ext cx="1887295" cy="3464795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 dirty="0">
              <a:ln>
                <a:noFill/>
              </a:ln>
              <a:effectLst/>
              <a:latin typeface="+mj-lt"/>
              <a:ea typeface="나눔바른고딕" panose="020B0603020101020101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8D19A91-3504-4DB1-AE28-6BFA232B4643}"/>
              </a:ext>
            </a:extLst>
          </p:cNvPr>
          <p:cNvSpPr/>
          <p:nvPr/>
        </p:nvSpPr>
        <p:spPr bwMode="auto">
          <a:xfrm>
            <a:off x="9598931" y="3819611"/>
            <a:ext cx="1659987" cy="1733360"/>
          </a:xfrm>
          <a:prstGeom prst="roundRect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>
                <a:ln>
                  <a:noFill/>
                </a:ln>
                <a:effectLst/>
                <a:latin typeface="+mj-lt"/>
                <a:ea typeface="HY그래픽M" panose="02030600000101010101" pitchFamily="18" charset="-127"/>
              </a:rPr>
              <a:t>회원정보</a:t>
            </a:r>
            <a:endParaRPr kumimoji="1" lang="en-US" altLang="ko-KR" sz="1400" b="0" i="0" u="none" strike="noStrike" cap="none" normalizeH="0" baseline="0" dirty="0">
              <a:ln>
                <a:noFill/>
              </a:ln>
              <a:effectLst/>
              <a:latin typeface="+mj-lt"/>
              <a:ea typeface="HY그래픽M" panose="02030600000101010101" pitchFamily="18" charset="-127"/>
            </a:endParaRPr>
          </a:p>
          <a:p>
            <a:pPr marL="0" marR="0" indent="0" algn="l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+mj-lt"/>
                <a:ea typeface="HY그래픽M" panose="02030600000101010101" pitchFamily="18" charset="-127"/>
              </a:rPr>
              <a:t>사진정보</a:t>
            </a:r>
            <a:endParaRPr lang="en-US" altLang="ko-KR" sz="1400" dirty="0">
              <a:latin typeface="+mj-lt"/>
              <a:ea typeface="HY그래픽M" panose="02030600000101010101" pitchFamily="18" charset="-127"/>
            </a:endParaRPr>
          </a:p>
          <a:p>
            <a:pPr marL="0" marR="0" indent="0" algn="l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err="1">
                <a:ln>
                  <a:noFill/>
                </a:ln>
                <a:effectLst/>
                <a:latin typeface="+mj-lt"/>
                <a:ea typeface="HY그래픽M" panose="02030600000101010101" pitchFamily="18" charset="-127"/>
              </a:rPr>
              <a:t>온</a:t>
            </a:r>
            <a:r>
              <a:rPr lang="ko-KR" altLang="en-US" sz="1400" dirty="0" err="1">
                <a:latin typeface="+mj-lt"/>
                <a:ea typeface="HY그래픽M" panose="02030600000101010101" pitchFamily="18" charset="-127"/>
              </a:rPr>
              <a:t>습도정보</a:t>
            </a:r>
            <a:endParaRPr lang="en-US" altLang="ko-KR" sz="1400" dirty="0">
              <a:latin typeface="+mj-lt"/>
              <a:ea typeface="HY그래픽M" panose="02030600000101010101" pitchFamily="18" charset="-127"/>
            </a:endParaRPr>
          </a:p>
          <a:p>
            <a:pPr marL="0" marR="0" indent="0" algn="l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>
                <a:ln>
                  <a:noFill/>
                </a:ln>
                <a:effectLst/>
                <a:latin typeface="+mj-lt"/>
                <a:ea typeface="HY그래픽M" panose="02030600000101010101" pitchFamily="18" charset="-127"/>
              </a:rPr>
              <a:t>미세먼지 정보</a:t>
            </a:r>
            <a:endParaRPr kumimoji="1" lang="en-US" altLang="ko-KR" sz="1400" b="0" i="0" u="none" strike="noStrike" cap="none" normalizeH="0" baseline="0" dirty="0">
              <a:ln>
                <a:noFill/>
              </a:ln>
              <a:effectLst/>
              <a:latin typeface="+mj-lt"/>
              <a:ea typeface="HY그래픽M" panose="02030600000101010101" pitchFamily="18" charset="-127"/>
            </a:endParaRPr>
          </a:p>
          <a:p>
            <a:pPr marL="0" marR="0" indent="0" algn="l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+mj-lt"/>
                <a:ea typeface="HY그래픽M" panose="02030600000101010101" pitchFamily="18" charset="-127"/>
              </a:rPr>
              <a:t>가스 정보</a:t>
            </a:r>
            <a:endParaRPr lang="en-US" altLang="ko-KR" sz="1400" dirty="0">
              <a:latin typeface="+mj-lt"/>
              <a:ea typeface="HY그래픽M" panose="02030600000101010101" pitchFamily="18" charset="-127"/>
            </a:endParaRPr>
          </a:p>
          <a:p>
            <a:pPr marL="0" marR="0" indent="0" algn="l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>
                <a:ln>
                  <a:noFill/>
                </a:ln>
                <a:effectLst/>
                <a:latin typeface="+mj-lt"/>
                <a:ea typeface="HY그래픽M" panose="02030600000101010101" pitchFamily="18" charset="-127"/>
              </a:rPr>
              <a:t>화재감지 정보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33AB139-5FDD-463A-84B1-E13AA809C08F}"/>
              </a:ext>
            </a:extLst>
          </p:cNvPr>
          <p:cNvSpPr/>
          <p:nvPr/>
        </p:nvSpPr>
        <p:spPr bwMode="auto">
          <a:xfrm>
            <a:off x="9593718" y="2340822"/>
            <a:ext cx="1659987" cy="974326"/>
          </a:xfrm>
          <a:prstGeom prst="roundRect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>
                <a:ln>
                  <a:noFill/>
                </a:ln>
                <a:effectLst/>
                <a:latin typeface="+mj-lt"/>
                <a:ea typeface="HY그래픽M" panose="02030600000101010101" pitchFamily="18" charset="-127"/>
              </a:rPr>
              <a:t>통계 정보</a:t>
            </a:r>
            <a:endParaRPr kumimoji="1" lang="en-US" altLang="ko-KR" sz="1400" b="0" i="0" u="none" strike="noStrike" cap="none" normalizeH="0" baseline="0" dirty="0">
              <a:ln>
                <a:noFill/>
              </a:ln>
              <a:effectLst/>
              <a:latin typeface="+mj-lt"/>
              <a:ea typeface="HY그래픽M" panose="02030600000101010101" pitchFamily="18" charset="-127"/>
            </a:endParaRPr>
          </a:p>
          <a:p>
            <a:pPr marL="0" marR="0" indent="0" algn="l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>
                <a:ln>
                  <a:noFill/>
                </a:ln>
                <a:effectLst/>
                <a:latin typeface="+mj-lt"/>
                <a:ea typeface="HY그래픽M" panose="02030600000101010101" pitchFamily="18" charset="-127"/>
              </a:rPr>
              <a:t>데이터 통신</a:t>
            </a:r>
            <a:endParaRPr kumimoji="1" lang="en-US" altLang="ko-KR" sz="1400" b="0" i="0" u="none" strike="noStrike" cap="none" normalizeH="0" baseline="0" dirty="0">
              <a:ln>
                <a:noFill/>
              </a:ln>
              <a:effectLst/>
              <a:latin typeface="+mj-lt"/>
              <a:ea typeface="HY그래픽M" panose="02030600000101010101" pitchFamily="18" charset="-127"/>
            </a:endParaRPr>
          </a:p>
          <a:p>
            <a:pPr marL="0" marR="0" indent="0" algn="l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+mj-lt"/>
                <a:ea typeface="HY그래픽M" panose="02030600000101010101" pitchFamily="18" charset="-127"/>
              </a:rPr>
              <a:t>통계정보 분석</a:t>
            </a:r>
            <a:endParaRPr kumimoji="1" lang="ko-KR" altLang="en-US" sz="1400" b="0" i="0" u="none" strike="noStrike" cap="none" normalizeH="0" baseline="0" dirty="0">
              <a:ln>
                <a:noFill/>
              </a:ln>
              <a:effectLst/>
              <a:latin typeface="+mj-lt"/>
              <a:ea typeface="HY그래픽M" panose="02030600000101010101" pitchFamily="18" charset="-127"/>
            </a:endParaRPr>
          </a:p>
        </p:txBody>
      </p:sp>
      <p:sp>
        <p:nvSpPr>
          <p:cNvPr id="36" name="모서리가 둥근 직사각형 17">
            <a:extLst>
              <a:ext uri="{FF2B5EF4-FFF2-40B4-BE49-F238E27FC236}">
                <a16:creationId xmlns:a16="http://schemas.microsoft.com/office/drawing/2014/main" id="{89EC929D-AD34-4F17-A732-37D93D06D11E}"/>
              </a:ext>
            </a:extLst>
          </p:cNvPr>
          <p:cNvSpPr/>
          <p:nvPr/>
        </p:nvSpPr>
        <p:spPr>
          <a:xfrm>
            <a:off x="9860725" y="1470408"/>
            <a:ext cx="1110586" cy="5040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j-lt"/>
                <a:ea typeface="나눔바른고딕" panose="020B0603020101020101" pitchFamily="50" charset="-127"/>
              </a:rPr>
              <a:t>서버</a:t>
            </a:r>
          </a:p>
        </p:txBody>
      </p:sp>
      <p:sp>
        <p:nvSpPr>
          <p:cNvPr id="37" name="모서리가 둥근 직사각형 17">
            <a:extLst>
              <a:ext uri="{FF2B5EF4-FFF2-40B4-BE49-F238E27FC236}">
                <a16:creationId xmlns:a16="http://schemas.microsoft.com/office/drawing/2014/main" id="{959EE6EC-163D-40B5-B003-DB78675BF51F}"/>
              </a:ext>
            </a:extLst>
          </p:cNvPr>
          <p:cNvSpPr/>
          <p:nvPr/>
        </p:nvSpPr>
        <p:spPr>
          <a:xfrm>
            <a:off x="9621213" y="3460944"/>
            <a:ext cx="1589610" cy="2757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+mj-lt"/>
                <a:ea typeface="나눔바른고딕" panose="020B0603020101020101" pitchFamily="50" charset="-127"/>
              </a:rPr>
              <a:t>데이터베이스</a:t>
            </a: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C331D07A-7F03-45A6-8B90-163BC6BBCF34}"/>
              </a:ext>
            </a:extLst>
          </p:cNvPr>
          <p:cNvSpPr/>
          <p:nvPr/>
        </p:nvSpPr>
        <p:spPr bwMode="auto">
          <a:xfrm>
            <a:off x="8969244" y="3405892"/>
            <a:ext cx="331138" cy="36186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effectLst/>
              <a:latin typeface="+mj-lt"/>
              <a:ea typeface="HY견고딕" pitchFamily="18" charset="-127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425A757F-A778-461D-BED2-0542826090A8}"/>
              </a:ext>
            </a:extLst>
          </p:cNvPr>
          <p:cNvSpPr/>
          <p:nvPr/>
        </p:nvSpPr>
        <p:spPr bwMode="auto">
          <a:xfrm rot="10800000">
            <a:off x="8969243" y="3819611"/>
            <a:ext cx="331138" cy="36186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effectLst/>
              <a:latin typeface="+mj-lt"/>
              <a:ea typeface="HY견고딕" pitchFamily="18" charset="-127"/>
            </a:endParaRPr>
          </a:p>
        </p:txBody>
      </p:sp>
      <p:sp>
        <p:nvSpPr>
          <p:cNvPr id="40" name="모서리가 둥근 직사각형 17">
            <a:extLst>
              <a:ext uri="{FF2B5EF4-FFF2-40B4-BE49-F238E27FC236}">
                <a16:creationId xmlns:a16="http://schemas.microsoft.com/office/drawing/2014/main" id="{9A236F3B-7F04-4C4E-B370-279CDD002BEC}"/>
              </a:ext>
            </a:extLst>
          </p:cNvPr>
          <p:cNvSpPr/>
          <p:nvPr/>
        </p:nvSpPr>
        <p:spPr>
          <a:xfrm>
            <a:off x="824640" y="1482031"/>
            <a:ext cx="1057957" cy="5040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j-lt"/>
                <a:ea typeface="나눔바른고딕" panose="020B0603020101020101" pitchFamily="50" charset="-127"/>
              </a:rPr>
              <a:t>사용자</a:t>
            </a:r>
          </a:p>
        </p:txBody>
      </p:sp>
      <p:sp>
        <p:nvSpPr>
          <p:cNvPr id="41" name="모서리가 둥근 직사각형 17">
            <a:extLst>
              <a:ext uri="{FF2B5EF4-FFF2-40B4-BE49-F238E27FC236}">
                <a16:creationId xmlns:a16="http://schemas.microsoft.com/office/drawing/2014/main" id="{E43E4AA2-AF84-45D7-A1AE-FD82A1BF2282}"/>
              </a:ext>
            </a:extLst>
          </p:cNvPr>
          <p:cNvSpPr/>
          <p:nvPr/>
        </p:nvSpPr>
        <p:spPr>
          <a:xfrm>
            <a:off x="3689983" y="2308424"/>
            <a:ext cx="1608976" cy="3021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ea typeface="나눔바른고딕" panose="020B0603020101020101" pitchFamily="50" charset="-127"/>
              </a:rPr>
              <a:t>회원관리 기능</a:t>
            </a:r>
          </a:p>
        </p:txBody>
      </p:sp>
      <p:sp>
        <p:nvSpPr>
          <p:cNvPr id="42" name="모서리가 둥근 직사각형 17">
            <a:extLst>
              <a:ext uri="{FF2B5EF4-FFF2-40B4-BE49-F238E27FC236}">
                <a16:creationId xmlns:a16="http://schemas.microsoft.com/office/drawing/2014/main" id="{78B4D5D3-7EEF-46BD-BDAA-1B214FD45529}"/>
              </a:ext>
            </a:extLst>
          </p:cNvPr>
          <p:cNvSpPr/>
          <p:nvPr/>
        </p:nvSpPr>
        <p:spPr>
          <a:xfrm>
            <a:off x="6332975" y="3940347"/>
            <a:ext cx="1508453" cy="2745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ea typeface="나눔바른고딕" panose="020B0603020101020101" pitchFamily="50" charset="-127"/>
              </a:rPr>
              <a:t>알림 기능</a:t>
            </a:r>
          </a:p>
        </p:txBody>
      </p:sp>
      <p:sp>
        <p:nvSpPr>
          <p:cNvPr id="43" name="모서리가 둥근 직사각형 17">
            <a:extLst>
              <a:ext uri="{FF2B5EF4-FFF2-40B4-BE49-F238E27FC236}">
                <a16:creationId xmlns:a16="http://schemas.microsoft.com/office/drawing/2014/main" id="{DA911329-DF22-4BC4-BBD8-3C36AB8581A1}"/>
              </a:ext>
            </a:extLst>
          </p:cNvPr>
          <p:cNvSpPr/>
          <p:nvPr/>
        </p:nvSpPr>
        <p:spPr>
          <a:xfrm>
            <a:off x="3740245" y="3940347"/>
            <a:ext cx="1508453" cy="2745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ea typeface="나눔바른고딕" panose="020B0603020101020101" pitchFamily="50" charset="-127"/>
              </a:rPr>
              <a:t>데이터 수집 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A0FF7BA-FA7E-4DA6-BFFA-921147CFE004}"/>
              </a:ext>
            </a:extLst>
          </p:cNvPr>
          <p:cNvSpPr/>
          <p:nvPr/>
        </p:nvSpPr>
        <p:spPr bwMode="auto">
          <a:xfrm>
            <a:off x="6096000" y="2695012"/>
            <a:ext cx="2016280" cy="1124599"/>
          </a:xfrm>
          <a:prstGeom prst="roundRect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>
                <a:ln>
                  <a:noFill/>
                </a:ln>
                <a:effectLst/>
                <a:ea typeface="HY그래픽M" panose="02030600000101010101" pitchFamily="18" charset="-127"/>
              </a:rPr>
              <a:t>공지사항 작성</a:t>
            </a:r>
            <a:endParaRPr kumimoji="1" lang="en-US" altLang="ko-KR" sz="1400" b="0" i="0" u="none" strike="noStrike" cap="none" normalizeH="0" baseline="0" dirty="0">
              <a:ln>
                <a:noFill/>
              </a:ln>
              <a:effectLst/>
              <a:ea typeface="HY그래픽M" panose="02030600000101010101" pitchFamily="18" charset="-127"/>
            </a:endParaRPr>
          </a:p>
          <a:p>
            <a:pPr marL="0" marR="0" indent="0" algn="l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dirty="0">
                <a:ea typeface="HY그래픽M" panose="02030600000101010101" pitchFamily="18" charset="-127"/>
              </a:rPr>
              <a:t>공지사항 수정</a:t>
            </a:r>
            <a:endParaRPr kumimoji="1" lang="en-US" altLang="ko-KR" sz="1400" dirty="0">
              <a:ea typeface="HY그래픽M" panose="02030600000101010101" pitchFamily="18" charset="-127"/>
            </a:endParaRPr>
          </a:p>
          <a:p>
            <a:pPr marL="0" marR="0" indent="0" algn="l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>
                <a:ln>
                  <a:noFill/>
                </a:ln>
                <a:effectLst/>
                <a:ea typeface="HY그래픽M" panose="02030600000101010101" pitchFamily="18" charset="-127"/>
              </a:rPr>
              <a:t>공지사항 삭제</a:t>
            </a:r>
          </a:p>
        </p:txBody>
      </p:sp>
      <p:sp>
        <p:nvSpPr>
          <p:cNvPr id="45" name="모서리가 둥근 직사각형 17">
            <a:extLst>
              <a:ext uri="{FF2B5EF4-FFF2-40B4-BE49-F238E27FC236}">
                <a16:creationId xmlns:a16="http://schemas.microsoft.com/office/drawing/2014/main" id="{42733523-1C91-4D51-ADA7-334455D8534D}"/>
              </a:ext>
            </a:extLst>
          </p:cNvPr>
          <p:cNvSpPr/>
          <p:nvPr/>
        </p:nvSpPr>
        <p:spPr>
          <a:xfrm>
            <a:off x="6232452" y="2308425"/>
            <a:ext cx="1608976" cy="3021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ea typeface="나눔바른고딕" panose="020B0603020101020101" pitchFamily="50" charset="-127"/>
              </a:rPr>
              <a:t>공지사항 기능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E8A7853-A28E-4451-8005-9324BED7CD1B}"/>
              </a:ext>
            </a:extLst>
          </p:cNvPr>
          <p:cNvSpPr/>
          <p:nvPr/>
        </p:nvSpPr>
        <p:spPr bwMode="auto">
          <a:xfrm>
            <a:off x="905596" y="2827985"/>
            <a:ext cx="990649" cy="2049695"/>
          </a:xfrm>
          <a:prstGeom prst="roundRect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dirty="0">
                <a:latin typeface="+mj-lt"/>
                <a:ea typeface="나눔바른고딕" panose="020B0603020101020101" pitchFamily="50" charset="-127"/>
              </a:rPr>
              <a:t>(WEB)</a:t>
            </a:r>
            <a:endParaRPr kumimoji="1" lang="en-US" altLang="ko-KR" sz="1600" b="0" i="0" u="none" strike="noStrike" cap="none" normalizeH="0" baseline="0" dirty="0">
              <a:ln>
                <a:noFill/>
              </a:ln>
              <a:effectLst/>
              <a:latin typeface="+mj-lt"/>
              <a:ea typeface="나눔바른고딕" panose="020B0603020101020101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 dirty="0">
              <a:ln>
                <a:noFill/>
              </a:ln>
              <a:effectLst/>
              <a:latin typeface="+mj-lt"/>
              <a:ea typeface="나눔바른고딕" panose="020B0603020101020101" pitchFamily="50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dirty="0">
                <a:latin typeface="+mj-lt"/>
                <a:ea typeface="나눔바른고딕" panose="020B0603020101020101" pitchFamily="50" charset="-127"/>
              </a:rPr>
              <a:t>모니터링</a:t>
            </a:r>
            <a:r>
              <a:rPr lang="en-US" altLang="ko-KR" sz="1600" dirty="0">
                <a:latin typeface="+mj-lt"/>
                <a:ea typeface="나눔바른고딕" panose="020B0603020101020101" pitchFamily="50" charset="-127"/>
              </a:rPr>
              <a:t> </a:t>
            </a:r>
          </a:p>
          <a:p>
            <a:pPr marL="0" marR="0" indent="0" algn="ct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dirty="0">
                <a:latin typeface="+mj-lt"/>
                <a:ea typeface="나눔바른고딕" panose="020B0603020101020101" pitchFamily="50" charset="-127"/>
              </a:rPr>
              <a:t>관제</a:t>
            </a:r>
            <a:endParaRPr kumimoji="1" lang="en-US" altLang="ko-KR" sz="1600" b="0" i="0" u="none" strike="noStrike" cap="none" normalizeH="0" baseline="0" dirty="0">
              <a:ln>
                <a:noFill/>
              </a:ln>
              <a:effectLst/>
              <a:latin typeface="+mj-lt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4766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83997" y="287031"/>
            <a:ext cx="4964235" cy="255371"/>
          </a:xfrm>
        </p:spPr>
        <p:txBody>
          <a:bodyPr/>
          <a:lstStyle/>
          <a:p>
            <a:r>
              <a:rPr lang="en-US" altLang="ko-KR" dirty="0"/>
              <a:t>4.  </a:t>
            </a:r>
            <a:r>
              <a:rPr lang="ko-KR" altLang="en-US" dirty="0"/>
              <a:t>테이블 구조도</a:t>
            </a:r>
            <a:r>
              <a:rPr lang="en-US" altLang="ko-KR" dirty="0"/>
              <a:t>(</a:t>
            </a:r>
            <a:r>
              <a:rPr lang="ko-KR" altLang="en-US" dirty="0"/>
              <a:t>릴레이션 </a:t>
            </a:r>
            <a:r>
              <a:rPr lang="ko-KR" altLang="en-US" dirty="0" err="1"/>
              <a:t>그릴것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0" name="화살표: 위쪽/아래쪽 49">
            <a:extLst>
              <a:ext uri="{FF2B5EF4-FFF2-40B4-BE49-F238E27FC236}">
                <a16:creationId xmlns:a16="http://schemas.microsoft.com/office/drawing/2014/main" id="{AD60C558-2199-4320-9C95-72D103FFC445}"/>
              </a:ext>
            </a:extLst>
          </p:cNvPr>
          <p:cNvSpPr/>
          <p:nvPr/>
        </p:nvSpPr>
        <p:spPr bwMode="auto">
          <a:xfrm rot="2694894">
            <a:off x="7748324" y="4615985"/>
            <a:ext cx="360050" cy="947997"/>
          </a:xfrm>
          <a:prstGeom prst="upDownArrow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AutoShape 6" descr="ì¨ëê³ ë¡ê³ ì ëí ì´ë¯¸ì§ ê²ìê²°ê³¼">
            <a:extLst>
              <a:ext uri="{FF2B5EF4-FFF2-40B4-BE49-F238E27FC236}">
                <a16:creationId xmlns:a16="http://schemas.microsoft.com/office/drawing/2014/main" id="{F0647337-FF53-42DC-AD2F-E8699CF1E1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6D71F9-4738-40FB-B93C-8D844AF93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895" y="697565"/>
            <a:ext cx="8554209" cy="5767669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571319" y="782023"/>
            <a:ext cx="9217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400" b="1" dirty="0" err="1"/>
              <a:t>Gachon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SmartHome</a:t>
            </a:r>
            <a:r>
              <a:rPr lang="en-US" altLang="ko-KR" sz="1400" b="1" dirty="0"/>
              <a:t> System </a:t>
            </a:r>
            <a:r>
              <a:rPr lang="ko-KR" altLang="en-US" sz="1400" b="1" dirty="0"/>
              <a:t>테이블 구조도</a:t>
            </a:r>
          </a:p>
        </p:txBody>
      </p:sp>
    </p:spTree>
    <p:extLst>
      <p:ext uri="{BB962C8B-B14F-4D97-AF65-F5344CB8AC3E}">
        <p14:creationId xmlns:p14="http://schemas.microsoft.com/office/powerpoint/2010/main" val="1613795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4576</TotalTime>
  <Words>1292</Words>
  <Application>Microsoft Office PowerPoint</Application>
  <PresentationFormat>와이드스크린</PresentationFormat>
  <Paragraphs>423</Paragraphs>
  <Slides>30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HY견고딕</vt:lpstr>
      <vt:lpstr>HY그래픽M</vt:lpstr>
      <vt:lpstr>나눔고딕</vt:lpstr>
      <vt:lpstr>나눔바른고딕</vt:lpstr>
      <vt:lpstr>돋움</vt:lpstr>
      <vt:lpstr>맑은 고딕</vt:lpstr>
      <vt:lpstr>Arial</vt:lpstr>
      <vt:lpstr>Segoe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gyeyoung</dc:creator>
  <cp:lastModifiedBy>gyeyoung</cp:lastModifiedBy>
  <cp:revision>117</cp:revision>
  <dcterms:created xsi:type="dcterms:W3CDTF">2018-09-10T06:02:05Z</dcterms:created>
  <dcterms:modified xsi:type="dcterms:W3CDTF">2018-10-22T05:58:27Z</dcterms:modified>
</cp:coreProperties>
</file>